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sldIdLst>
    <p:sldId id="256" r:id="rId5"/>
    <p:sldId id="257" r:id="rId6"/>
  </p:sldIdLst>
  <p:sldSz cx="10058400" cy="7772400"/>
  <p:notesSz cx="7010400" cy="9296400"/>
  <p:defaultTextStyle>
    <a:defPPr>
      <a:defRPr lang="en-US"/>
    </a:defPPr>
    <a:lvl1pPr marL="0" algn="l" defTabSz="1018733" rtl="0" eaLnBrk="1" latinLnBrk="0" hangingPunct="1">
      <a:defRPr sz="2014" kern="1200">
        <a:solidFill>
          <a:schemeClr val="tx1"/>
        </a:solidFill>
        <a:latin typeface="+mn-lt"/>
        <a:ea typeface="+mn-ea"/>
        <a:cs typeface="+mn-cs"/>
      </a:defRPr>
    </a:lvl1pPr>
    <a:lvl2pPr marL="509366" algn="l" defTabSz="1018733" rtl="0" eaLnBrk="1" latinLnBrk="0" hangingPunct="1">
      <a:defRPr sz="2014" kern="1200">
        <a:solidFill>
          <a:schemeClr val="tx1"/>
        </a:solidFill>
        <a:latin typeface="+mn-lt"/>
        <a:ea typeface="+mn-ea"/>
        <a:cs typeface="+mn-cs"/>
      </a:defRPr>
    </a:lvl2pPr>
    <a:lvl3pPr marL="1018733" algn="l" defTabSz="1018733" rtl="0" eaLnBrk="1" latinLnBrk="0" hangingPunct="1">
      <a:defRPr sz="2014" kern="1200">
        <a:solidFill>
          <a:schemeClr val="tx1"/>
        </a:solidFill>
        <a:latin typeface="+mn-lt"/>
        <a:ea typeface="+mn-ea"/>
        <a:cs typeface="+mn-cs"/>
      </a:defRPr>
    </a:lvl3pPr>
    <a:lvl4pPr marL="1528099" algn="l" defTabSz="1018733" rtl="0" eaLnBrk="1" latinLnBrk="0" hangingPunct="1">
      <a:defRPr sz="2014" kern="1200">
        <a:solidFill>
          <a:schemeClr val="tx1"/>
        </a:solidFill>
        <a:latin typeface="+mn-lt"/>
        <a:ea typeface="+mn-ea"/>
        <a:cs typeface="+mn-cs"/>
      </a:defRPr>
    </a:lvl4pPr>
    <a:lvl5pPr marL="2037465" algn="l" defTabSz="1018733" rtl="0" eaLnBrk="1" latinLnBrk="0" hangingPunct="1">
      <a:defRPr sz="2014" kern="1200">
        <a:solidFill>
          <a:schemeClr val="tx1"/>
        </a:solidFill>
        <a:latin typeface="+mn-lt"/>
        <a:ea typeface="+mn-ea"/>
        <a:cs typeface="+mn-cs"/>
      </a:defRPr>
    </a:lvl5pPr>
    <a:lvl6pPr marL="2546831" algn="l" defTabSz="1018733" rtl="0" eaLnBrk="1" latinLnBrk="0" hangingPunct="1">
      <a:defRPr sz="2014" kern="1200">
        <a:solidFill>
          <a:schemeClr val="tx1"/>
        </a:solidFill>
        <a:latin typeface="+mn-lt"/>
        <a:ea typeface="+mn-ea"/>
        <a:cs typeface="+mn-cs"/>
      </a:defRPr>
    </a:lvl6pPr>
    <a:lvl7pPr marL="3056198" algn="l" defTabSz="1018733" rtl="0" eaLnBrk="1" latinLnBrk="0" hangingPunct="1">
      <a:defRPr sz="2014" kern="1200">
        <a:solidFill>
          <a:schemeClr val="tx1"/>
        </a:solidFill>
        <a:latin typeface="+mn-lt"/>
        <a:ea typeface="+mn-ea"/>
        <a:cs typeface="+mn-cs"/>
      </a:defRPr>
    </a:lvl7pPr>
    <a:lvl8pPr marL="3565564" algn="l" defTabSz="1018733" rtl="0" eaLnBrk="1" latinLnBrk="0" hangingPunct="1">
      <a:defRPr sz="2014" kern="1200">
        <a:solidFill>
          <a:schemeClr val="tx1"/>
        </a:solidFill>
        <a:latin typeface="+mn-lt"/>
        <a:ea typeface="+mn-ea"/>
        <a:cs typeface="+mn-cs"/>
      </a:defRPr>
    </a:lvl8pPr>
    <a:lvl9pPr marL="4074931" algn="l" defTabSz="1018733" rtl="0" eaLnBrk="1" latinLnBrk="0" hangingPunct="1">
      <a:defRPr sz="201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9" userDrawn="1">
          <p15:clr>
            <a:srgbClr val="A4A3A4"/>
          </p15:clr>
        </p15:guide>
        <p15:guide id="2" pos="31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BC5779-9E81-4709-A693-B7BEC0464E89}" v="5" dt="2020-05-21T14:56:42.3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715" autoAdjust="0"/>
    <p:restoredTop sz="99274" autoAdjust="0"/>
  </p:normalViewPr>
  <p:slideViewPr>
    <p:cSldViewPr>
      <p:cViewPr>
        <p:scale>
          <a:sx n="110" d="100"/>
          <a:sy n="110" d="100"/>
        </p:scale>
        <p:origin x="594" y="-132"/>
      </p:cViewPr>
      <p:guideLst>
        <p:guide orient="horz" pos="2449"/>
        <p:guide pos="316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7" rIns="93172" bIns="46587"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2" tIns="46587" rIns="93172" bIns="46587" rtlCol="0"/>
          <a:lstStyle>
            <a:lvl1pPr algn="r">
              <a:defRPr sz="1200"/>
            </a:lvl1pPr>
          </a:lstStyle>
          <a:p>
            <a:fld id="{4DE1F754-C6A5-41E7-9D7C-B14239C540FC}" type="datetimeFigureOut">
              <a:rPr lang="en-US" smtClean="0"/>
              <a:t>5/5/2022</a:t>
            </a:fld>
            <a:endParaRPr lang="en-US" dirty="0"/>
          </a:p>
        </p:txBody>
      </p:sp>
      <p:sp>
        <p:nvSpPr>
          <p:cNvPr id="4" name="Slide Image Placeholder 3"/>
          <p:cNvSpPr>
            <a:spLocks noGrp="1" noRot="1" noChangeAspect="1"/>
          </p:cNvSpPr>
          <p:nvPr>
            <p:ph type="sldImg" idx="2"/>
          </p:nvPr>
        </p:nvSpPr>
        <p:spPr>
          <a:xfrm>
            <a:off x="1249363" y="696913"/>
            <a:ext cx="4511675" cy="3486150"/>
          </a:xfrm>
          <a:prstGeom prst="rect">
            <a:avLst/>
          </a:prstGeom>
          <a:noFill/>
          <a:ln w="12700">
            <a:solidFill>
              <a:prstClr val="black"/>
            </a:solidFill>
          </a:ln>
        </p:spPr>
        <p:txBody>
          <a:bodyPr vert="horz" lIns="93172" tIns="46587" rIns="93172" bIns="46587"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7" rIns="93172" bIns="4658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7" rIns="93172" bIns="4658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7" rIns="93172" bIns="46587" rtlCol="0" anchor="b"/>
          <a:lstStyle>
            <a:lvl1pPr algn="r">
              <a:defRPr sz="1200"/>
            </a:lvl1pPr>
          </a:lstStyle>
          <a:p>
            <a:fld id="{044B8D31-0708-4FBE-B9C3-30A542C4F6E5}" type="slidenum">
              <a:rPr lang="en-US" smtClean="0"/>
              <a:t>‹#›</a:t>
            </a:fld>
            <a:endParaRPr lang="en-US" dirty="0"/>
          </a:p>
        </p:txBody>
      </p:sp>
    </p:spTree>
    <p:extLst>
      <p:ext uri="{BB962C8B-B14F-4D97-AF65-F5344CB8AC3E}">
        <p14:creationId xmlns:p14="http://schemas.microsoft.com/office/powerpoint/2010/main" val="3711624295"/>
      </p:ext>
    </p:extLst>
  </p:cSld>
  <p:clrMap bg1="lt1" tx1="dk1" bg2="lt2" tx2="dk2" accent1="accent1" accent2="accent2" accent3="accent3" accent4="accent4" accent5="accent5" accent6="accent6" hlink="hlink" folHlink="folHlink"/>
  <p:notesStyle>
    <a:lvl1pPr marL="0" algn="l" defTabSz="297137" rtl="0" eaLnBrk="1" latinLnBrk="0" hangingPunct="1">
      <a:defRPr sz="390" kern="1200">
        <a:solidFill>
          <a:schemeClr val="tx1"/>
        </a:solidFill>
        <a:latin typeface="+mn-lt"/>
        <a:ea typeface="+mn-ea"/>
        <a:cs typeface="+mn-cs"/>
      </a:defRPr>
    </a:lvl1pPr>
    <a:lvl2pPr marL="148569" algn="l" defTabSz="297137" rtl="0" eaLnBrk="1" latinLnBrk="0" hangingPunct="1">
      <a:defRPr sz="390" kern="1200">
        <a:solidFill>
          <a:schemeClr val="tx1"/>
        </a:solidFill>
        <a:latin typeface="+mn-lt"/>
        <a:ea typeface="+mn-ea"/>
        <a:cs typeface="+mn-cs"/>
      </a:defRPr>
    </a:lvl2pPr>
    <a:lvl3pPr marL="297137" algn="l" defTabSz="297137" rtl="0" eaLnBrk="1" latinLnBrk="0" hangingPunct="1">
      <a:defRPr sz="390" kern="1200">
        <a:solidFill>
          <a:schemeClr val="tx1"/>
        </a:solidFill>
        <a:latin typeface="+mn-lt"/>
        <a:ea typeface="+mn-ea"/>
        <a:cs typeface="+mn-cs"/>
      </a:defRPr>
    </a:lvl3pPr>
    <a:lvl4pPr marL="445705" algn="l" defTabSz="297137" rtl="0" eaLnBrk="1" latinLnBrk="0" hangingPunct="1">
      <a:defRPr sz="390" kern="1200">
        <a:solidFill>
          <a:schemeClr val="tx1"/>
        </a:solidFill>
        <a:latin typeface="+mn-lt"/>
        <a:ea typeface="+mn-ea"/>
        <a:cs typeface="+mn-cs"/>
      </a:defRPr>
    </a:lvl4pPr>
    <a:lvl5pPr marL="594273" algn="l" defTabSz="297137" rtl="0" eaLnBrk="1" latinLnBrk="0" hangingPunct="1">
      <a:defRPr sz="390" kern="1200">
        <a:solidFill>
          <a:schemeClr val="tx1"/>
        </a:solidFill>
        <a:latin typeface="+mn-lt"/>
        <a:ea typeface="+mn-ea"/>
        <a:cs typeface="+mn-cs"/>
      </a:defRPr>
    </a:lvl5pPr>
    <a:lvl6pPr marL="742842" algn="l" defTabSz="297137" rtl="0" eaLnBrk="1" latinLnBrk="0" hangingPunct="1">
      <a:defRPr sz="390" kern="1200">
        <a:solidFill>
          <a:schemeClr val="tx1"/>
        </a:solidFill>
        <a:latin typeface="+mn-lt"/>
        <a:ea typeface="+mn-ea"/>
        <a:cs typeface="+mn-cs"/>
      </a:defRPr>
    </a:lvl6pPr>
    <a:lvl7pPr marL="891410" algn="l" defTabSz="297137" rtl="0" eaLnBrk="1" latinLnBrk="0" hangingPunct="1">
      <a:defRPr sz="390" kern="1200">
        <a:solidFill>
          <a:schemeClr val="tx1"/>
        </a:solidFill>
        <a:latin typeface="+mn-lt"/>
        <a:ea typeface="+mn-ea"/>
        <a:cs typeface="+mn-cs"/>
      </a:defRPr>
    </a:lvl7pPr>
    <a:lvl8pPr marL="1039978" algn="l" defTabSz="297137" rtl="0" eaLnBrk="1" latinLnBrk="0" hangingPunct="1">
      <a:defRPr sz="390" kern="1200">
        <a:solidFill>
          <a:schemeClr val="tx1"/>
        </a:solidFill>
        <a:latin typeface="+mn-lt"/>
        <a:ea typeface="+mn-ea"/>
        <a:cs typeface="+mn-cs"/>
      </a:defRPr>
    </a:lvl8pPr>
    <a:lvl9pPr marL="1188546" algn="l" defTabSz="297137" rtl="0" eaLnBrk="1" latinLnBrk="0" hangingPunct="1">
      <a:defRPr sz="39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696913"/>
            <a:ext cx="451167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B8D31-0708-4FBE-B9C3-30A542C4F6E5}" type="slidenum">
              <a:rPr lang="en-US" smtClean="0"/>
              <a:t>1</a:t>
            </a:fld>
            <a:endParaRPr lang="en-US" dirty="0"/>
          </a:p>
        </p:txBody>
      </p:sp>
    </p:spTree>
    <p:extLst>
      <p:ext uri="{BB962C8B-B14F-4D97-AF65-F5344CB8AC3E}">
        <p14:creationId xmlns:p14="http://schemas.microsoft.com/office/powerpoint/2010/main" val="3894110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696913"/>
            <a:ext cx="451167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B8D31-0708-4FBE-B9C3-30A542C4F6E5}" type="slidenum">
              <a:rPr lang="en-US" smtClean="0"/>
              <a:t>2</a:t>
            </a:fld>
            <a:endParaRPr lang="en-US" dirty="0"/>
          </a:p>
        </p:txBody>
      </p:sp>
    </p:spTree>
    <p:extLst>
      <p:ext uri="{BB962C8B-B14F-4D97-AF65-F5344CB8AC3E}">
        <p14:creationId xmlns:p14="http://schemas.microsoft.com/office/powerpoint/2010/main" val="3560109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3"/>
            <a:ext cx="8549640" cy="1666029"/>
          </a:xfrm>
        </p:spPr>
        <p:txBody>
          <a:bodyPr/>
          <a:lstStyle/>
          <a:p>
            <a:r>
              <a:rPr lang="en-US"/>
              <a:t>Click to edit Master title style</a:t>
            </a:r>
          </a:p>
        </p:txBody>
      </p:sp>
      <p:sp>
        <p:nvSpPr>
          <p:cNvPr id="3" name="Subtitle 2"/>
          <p:cNvSpPr>
            <a:spLocks noGrp="1"/>
          </p:cNvSpPr>
          <p:nvPr>
            <p:ph type="subTitle" idx="1"/>
          </p:nvPr>
        </p:nvSpPr>
        <p:spPr>
          <a:xfrm>
            <a:off x="1508761" y="4404360"/>
            <a:ext cx="7040880" cy="1986280"/>
          </a:xfrm>
        </p:spPr>
        <p:txBody>
          <a:bodyPr/>
          <a:lstStyle>
            <a:lvl1pPr marL="0" indent="0" algn="ctr">
              <a:buNone/>
              <a:defRPr>
                <a:solidFill>
                  <a:schemeClr val="tx1">
                    <a:tint val="75000"/>
                  </a:schemeClr>
                </a:solidFill>
              </a:defRPr>
            </a:lvl1pPr>
            <a:lvl2pPr marL="470136" indent="0" algn="ctr">
              <a:buNone/>
              <a:defRPr>
                <a:solidFill>
                  <a:schemeClr val="tx1">
                    <a:tint val="75000"/>
                  </a:schemeClr>
                </a:solidFill>
              </a:defRPr>
            </a:lvl2pPr>
            <a:lvl3pPr marL="940272" indent="0" algn="ctr">
              <a:buNone/>
              <a:defRPr>
                <a:solidFill>
                  <a:schemeClr val="tx1">
                    <a:tint val="75000"/>
                  </a:schemeClr>
                </a:solidFill>
              </a:defRPr>
            </a:lvl3pPr>
            <a:lvl4pPr marL="1410407" indent="0" algn="ctr">
              <a:buNone/>
              <a:defRPr>
                <a:solidFill>
                  <a:schemeClr val="tx1">
                    <a:tint val="75000"/>
                  </a:schemeClr>
                </a:solidFill>
              </a:defRPr>
            </a:lvl4pPr>
            <a:lvl5pPr marL="1880543" indent="0" algn="ctr">
              <a:buNone/>
              <a:defRPr>
                <a:solidFill>
                  <a:schemeClr val="tx1">
                    <a:tint val="75000"/>
                  </a:schemeClr>
                </a:solidFill>
              </a:defRPr>
            </a:lvl5pPr>
            <a:lvl6pPr marL="2350679" indent="0" algn="ctr">
              <a:buNone/>
              <a:defRPr>
                <a:solidFill>
                  <a:schemeClr val="tx1">
                    <a:tint val="75000"/>
                  </a:schemeClr>
                </a:solidFill>
              </a:defRPr>
            </a:lvl6pPr>
            <a:lvl7pPr marL="2820815" indent="0" algn="ctr">
              <a:buNone/>
              <a:defRPr>
                <a:solidFill>
                  <a:schemeClr val="tx1">
                    <a:tint val="75000"/>
                  </a:schemeClr>
                </a:solidFill>
              </a:defRPr>
            </a:lvl7pPr>
            <a:lvl8pPr marL="3290951" indent="0" algn="ctr">
              <a:buNone/>
              <a:defRPr>
                <a:solidFill>
                  <a:schemeClr val="tx1">
                    <a:tint val="75000"/>
                  </a:schemeClr>
                </a:solidFill>
              </a:defRPr>
            </a:lvl8pPr>
            <a:lvl9pPr marL="376108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187915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141066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253123" y="996739"/>
            <a:ext cx="8146257" cy="212211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10864" y="996739"/>
            <a:ext cx="24274620" cy="212211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2618692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4201423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8"/>
            <a:ext cx="8549640" cy="1543685"/>
          </a:xfrm>
        </p:spPr>
        <p:txBody>
          <a:bodyPr anchor="t"/>
          <a:lstStyle>
            <a:lvl1pPr algn="l">
              <a:defRPr sz="4110" b="1" cap="all"/>
            </a:lvl1pPr>
          </a:lstStyle>
          <a:p>
            <a:r>
              <a:rPr lang="en-US"/>
              <a:t>Click to edit Master title style</a:t>
            </a:r>
          </a:p>
        </p:txBody>
      </p:sp>
      <p:sp>
        <p:nvSpPr>
          <p:cNvPr id="3" name="Text Placeholder 2"/>
          <p:cNvSpPr>
            <a:spLocks noGrp="1"/>
          </p:cNvSpPr>
          <p:nvPr>
            <p:ph type="body" idx="1"/>
          </p:nvPr>
        </p:nvSpPr>
        <p:spPr>
          <a:xfrm>
            <a:off x="794544" y="3294276"/>
            <a:ext cx="8549640" cy="1700211"/>
          </a:xfrm>
        </p:spPr>
        <p:txBody>
          <a:bodyPr anchor="b"/>
          <a:lstStyle>
            <a:lvl1pPr marL="0" indent="0">
              <a:buNone/>
              <a:defRPr sz="2070">
                <a:solidFill>
                  <a:schemeClr val="tx1">
                    <a:tint val="75000"/>
                  </a:schemeClr>
                </a:solidFill>
              </a:defRPr>
            </a:lvl1pPr>
            <a:lvl2pPr marL="470136" indent="0">
              <a:buNone/>
              <a:defRPr sz="1860">
                <a:solidFill>
                  <a:schemeClr val="tx1">
                    <a:tint val="75000"/>
                  </a:schemeClr>
                </a:solidFill>
              </a:defRPr>
            </a:lvl2pPr>
            <a:lvl3pPr marL="940272" indent="0">
              <a:buNone/>
              <a:defRPr sz="1650">
                <a:solidFill>
                  <a:schemeClr val="tx1">
                    <a:tint val="75000"/>
                  </a:schemeClr>
                </a:solidFill>
              </a:defRPr>
            </a:lvl3pPr>
            <a:lvl4pPr marL="1410407" indent="0">
              <a:buNone/>
              <a:defRPr sz="1440">
                <a:solidFill>
                  <a:schemeClr val="tx1">
                    <a:tint val="75000"/>
                  </a:schemeClr>
                </a:solidFill>
              </a:defRPr>
            </a:lvl4pPr>
            <a:lvl5pPr marL="1880543" indent="0">
              <a:buNone/>
              <a:defRPr sz="1440">
                <a:solidFill>
                  <a:schemeClr val="tx1">
                    <a:tint val="75000"/>
                  </a:schemeClr>
                </a:solidFill>
              </a:defRPr>
            </a:lvl5pPr>
            <a:lvl6pPr marL="2350679" indent="0">
              <a:buNone/>
              <a:defRPr sz="1440">
                <a:solidFill>
                  <a:schemeClr val="tx1">
                    <a:tint val="75000"/>
                  </a:schemeClr>
                </a:solidFill>
              </a:defRPr>
            </a:lvl6pPr>
            <a:lvl7pPr marL="2820815" indent="0">
              <a:buNone/>
              <a:defRPr sz="1440">
                <a:solidFill>
                  <a:schemeClr val="tx1">
                    <a:tint val="75000"/>
                  </a:schemeClr>
                </a:solidFill>
              </a:defRPr>
            </a:lvl7pPr>
            <a:lvl8pPr marL="3290951" indent="0">
              <a:buNone/>
              <a:defRPr sz="1440">
                <a:solidFill>
                  <a:schemeClr val="tx1">
                    <a:tint val="75000"/>
                  </a:schemeClr>
                </a:solidFill>
              </a:defRPr>
            </a:lvl8pPr>
            <a:lvl9pPr marL="3761087"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3659724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10863" y="5804113"/>
            <a:ext cx="16210438" cy="16413798"/>
          </a:xfrm>
        </p:spPr>
        <p:txBody>
          <a:bodyPr/>
          <a:lstStyle>
            <a:lvl1pPr>
              <a:defRPr sz="2880"/>
            </a:lvl1pPr>
            <a:lvl2pPr>
              <a:defRPr sz="2460"/>
            </a:lvl2pPr>
            <a:lvl3pPr>
              <a:defRPr sz="2070"/>
            </a:lvl3pPr>
            <a:lvl4pPr>
              <a:defRPr sz="1860"/>
            </a:lvl4pPr>
            <a:lvl5pPr>
              <a:defRPr sz="1860"/>
            </a:lvl5pPr>
            <a:lvl6pPr>
              <a:defRPr sz="1860"/>
            </a:lvl6pPr>
            <a:lvl7pPr>
              <a:defRPr sz="1860"/>
            </a:lvl7pPr>
            <a:lvl8pPr>
              <a:defRPr sz="1860"/>
            </a:lvl8pPr>
            <a:lvl9pPr>
              <a:defRPr sz="18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188941" y="5804113"/>
            <a:ext cx="16210440" cy="16413798"/>
          </a:xfrm>
        </p:spPr>
        <p:txBody>
          <a:bodyPr/>
          <a:lstStyle>
            <a:lvl1pPr>
              <a:defRPr sz="2880"/>
            </a:lvl1pPr>
            <a:lvl2pPr>
              <a:defRPr sz="2460"/>
            </a:lvl2pPr>
            <a:lvl3pPr>
              <a:defRPr sz="2070"/>
            </a:lvl3pPr>
            <a:lvl4pPr>
              <a:defRPr sz="1860"/>
            </a:lvl4pPr>
            <a:lvl5pPr>
              <a:defRPr sz="1860"/>
            </a:lvl5pPr>
            <a:lvl6pPr>
              <a:defRPr sz="1860"/>
            </a:lvl6pPr>
            <a:lvl7pPr>
              <a:defRPr sz="1860"/>
            </a:lvl7pPr>
            <a:lvl8pPr>
              <a:defRPr sz="1860"/>
            </a:lvl8pPr>
            <a:lvl9pPr>
              <a:defRPr sz="18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354399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7"/>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1739796"/>
            <a:ext cx="4444207" cy="725064"/>
          </a:xfrm>
        </p:spPr>
        <p:txBody>
          <a:bodyPr anchor="b"/>
          <a:lstStyle>
            <a:lvl1pPr marL="0" indent="0">
              <a:buNone/>
              <a:defRPr sz="2460" b="1"/>
            </a:lvl1pPr>
            <a:lvl2pPr marL="470136" indent="0">
              <a:buNone/>
              <a:defRPr sz="2070" b="1"/>
            </a:lvl2pPr>
            <a:lvl3pPr marL="940272" indent="0">
              <a:buNone/>
              <a:defRPr sz="1860" b="1"/>
            </a:lvl3pPr>
            <a:lvl4pPr marL="1410407" indent="0">
              <a:buNone/>
              <a:defRPr sz="1650" b="1"/>
            </a:lvl4pPr>
            <a:lvl5pPr marL="1880543" indent="0">
              <a:buNone/>
              <a:defRPr sz="1650" b="1"/>
            </a:lvl5pPr>
            <a:lvl6pPr marL="2350679" indent="0">
              <a:buNone/>
              <a:defRPr sz="1650" b="1"/>
            </a:lvl6pPr>
            <a:lvl7pPr marL="2820815" indent="0">
              <a:buNone/>
              <a:defRPr sz="1650" b="1"/>
            </a:lvl7pPr>
            <a:lvl8pPr marL="3290951" indent="0">
              <a:buNone/>
              <a:defRPr sz="1650" b="1"/>
            </a:lvl8pPr>
            <a:lvl9pPr marL="3761087" indent="0">
              <a:buNone/>
              <a:defRPr sz="1650" b="1"/>
            </a:lvl9pPr>
          </a:lstStyle>
          <a:p>
            <a:pPr lvl="0"/>
            <a:r>
              <a:rPr lang="en-US"/>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460"/>
            </a:lvl1pPr>
            <a:lvl2pPr>
              <a:defRPr sz="2070"/>
            </a:lvl2pPr>
            <a:lvl3pPr>
              <a:defRPr sz="1860"/>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9" y="1739796"/>
            <a:ext cx="4445953" cy="725064"/>
          </a:xfrm>
        </p:spPr>
        <p:txBody>
          <a:bodyPr anchor="b"/>
          <a:lstStyle>
            <a:lvl1pPr marL="0" indent="0">
              <a:buNone/>
              <a:defRPr sz="2460" b="1"/>
            </a:lvl1pPr>
            <a:lvl2pPr marL="470136" indent="0">
              <a:buNone/>
              <a:defRPr sz="2070" b="1"/>
            </a:lvl2pPr>
            <a:lvl3pPr marL="940272" indent="0">
              <a:buNone/>
              <a:defRPr sz="1860" b="1"/>
            </a:lvl3pPr>
            <a:lvl4pPr marL="1410407" indent="0">
              <a:buNone/>
              <a:defRPr sz="1650" b="1"/>
            </a:lvl4pPr>
            <a:lvl5pPr marL="1880543" indent="0">
              <a:buNone/>
              <a:defRPr sz="1650" b="1"/>
            </a:lvl5pPr>
            <a:lvl6pPr marL="2350679" indent="0">
              <a:buNone/>
              <a:defRPr sz="1650" b="1"/>
            </a:lvl6pPr>
            <a:lvl7pPr marL="2820815" indent="0">
              <a:buNone/>
              <a:defRPr sz="1650" b="1"/>
            </a:lvl7pPr>
            <a:lvl8pPr marL="3290951" indent="0">
              <a:buNone/>
              <a:defRPr sz="1650" b="1"/>
            </a:lvl8pPr>
            <a:lvl9pPr marL="3761087" indent="0">
              <a:buNone/>
              <a:defRPr sz="1650" b="1"/>
            </a:lvl9pPr>
          </a:lstStyle>
          <a:p>
            <a:pPr lvl="0"/>
            <a:r>
              <a:rPr lang="en-US"/>
              <a:t>Click to edit Master text styles</a:t>
            </a:r>
          </a:p>
        </p:txBody>
      </p:sp>
      <p:sp>
        <p:nvSpPr>
          <p:cNvPr id="6" name="Content Placeholder 5"/>
          <p:cNvSpPr>
            <a:spLocks noGrp="1"/>
          </p:cNvSpPr>
          <p:nvPr>
            <p:ph sz="quarter" idx="4"/>
          </p:nvPr>
        </p:nvSpPr>
        <p:spPr>
          <a:xfrm>
            <a:off x="5109529" y="2464859"/>
            <a:ext cx="4445953" cy="4478126"/>
          </a:xfrm>
        </p:spPr>
        <p:txBody>
          <a:bodyPr/>
          <a:lstStyle>
            <a:lvl1pPr>
              <a:defRPr sz="2460"/>
            </a:lvl1pPr>
            <a:lvl2pPr>
              <a:defRPr sz="2070"/>
            </a:lvl2pPr>
            <a:lvl3pPr>
              <a:defRPr sz="1860"/>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1044733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615346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1521685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5" cy="1316990"/>
          </a:xfrm>
        </p:spPr>
        <p:txBody>
          <a:bodyPr anchor="b"/>
          <a:lstStyle>
            <a:lvl1pPr algn="l">
              <a:defRPr sz="2070" b="1"/>
            </a:lvl1pPr>
          </a:lstStyle>
          <a:p>
            <a:r>
              <a:rPr lang="en-US"/>
              <a:t>Click to edit Master title style</a:t>
            </a:r>
          </a:p>
        </p:txBody>
      </p:sp>
      <p:sp>
        <p:nvSpPr>
          <p:cNvPr id="3" name="Content Placeholder 2"/>
          <p:cNvSpPr>
            <a:spLocks noGrp="1"/>
          </p:cNvSpPr>
          <p:nvPr>
            <p:ph idx="1"/>
          </p:nvPr>
        </p:nvSpPr>
        <p:spPr>
          <a:xfrm>
            <a:off x="3932555" y="309457"/>
            <a:ext cx="5622925" cy="6633529"/>
          </a:xfrm>
        </p:spPr>
        <p:txBody>
          <a:bodyPr/>
          <a:lstStyle>
            <a:lvl1pPr>
              <a:defRPr sz="3300"/>
            </a:lvl1pPr>
            <a:lvl2pPr>
              <a:defRPr sz="2880"/>
            </a:lvl2pPr>
            <a:lvl3pPr>
              <a:defRPr sz="2460"/>
            </a:lvl3pPr>
            <a:lvl4pPr>
              <a:defRPr sz="2070"/>
            </a:lvl4pPr>
            <a:lvl5pPr>
              <a:defRPr sz="2070"/>
            </a:lvl5pPr>
            <a:lvl6pPr>
              <a:defRPr sz="2070"/>
            </a:lvl6pPr>
            <a:lvl7pPr>
              <a:defRPr sz="2070"/>
            </a:lvl7pPr>
            <a:lvl8pPr>
              <a:defRPr sz="2070"/>
            </a:lvl8pPr>
            <a:lvl9pPr>
              <a:defRPr sz="207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1626447"/>
            <a:ext cx="3309145" cy="5316539"/>
          </a:xfrm>
        </p:spPr>
        <p:txBody>
          <a:bodyPr/>
          <a:lstStyle>
            <a:lvl1pPr marL="0" indent="0">
              <a:buNone/>
              <a:defRPr sz="1440"/>
            </a:lvl1pPr>
            <a:lvl2pPr marL="470136" indent="0">
              <a:buNone/>
              <a:defRPr sz="1230"/>
            </a:lvl2pPr>
            <a:lvl3pPr marL="940272" indent="0">
              <a:buNone/>
              <a:defRPr sz="1020"/>
            </a:lvl3pPr>
            <a:lvl4pPr marL="1410407" indent="0">
              <a:buNone/>
              <a:defRPr sz="930"/>
            </a:lvl4pPr>
            <a:lvl5pPr marL="1880543" indent="0">
              <a:buNone/>
              <a:defRPr sz="930"/>
            </a:lvl5pPr>
            <a:lvl6pPr marL="2350679" indent="0">
              <a:buNone/>
              <a:defRPr sz="930"/>
            </a:lvl6pPr>
            <a:lvl7pPr marL="2820815" indent="0">
              <a:buNone/>
              <a:defRPr sz="930"/>
            </a:lvl7pPr>
            <a:lvl8pPr marL="3290951" indent="0">
              <a:buNone/>
              <a:defRPr sz="930"/>
            </a:lvl8pPr>
            <a:lvl9pPr marL="3761087" indent="0">
              <a:buNone/>
              <a:defRPr sz="930"/>
            </a:lvl9pPr>
          </a:lstStyle>
          <a:p>
            <a:pPr lvl="0"/>
            <a:r>
              <a:rPr lang="en-US"/>
              <a:t>Click to edit Master text styles</a:t>
            </a:r>
          </a:p>
        </p:txBody>
      </p:sp>
      <p:sp>
        <p:nvSpPr>
          <p:cNvPr id="5" name="Date Placeholder 4"/>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1776831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070" b="1"/>
            </a:lvl1pPr>
          </a:lstStyle>
          <a:p>
            <a:r>
              <a:rPr lang="en-US"/>
              <a:t>Click to edit Master title style</a:t>
            </a:r>
          </a:p>
        </p:txBody>
      </p:sp>
      <p:sp>
        <p:nvSpPr>
          <p:cNvPr id="3" name="Picture Placeholder 2"/>
          <p:cNvSpPr>
            <a:spLocks noGrp="1"/>
          </p:cNvSpPr>
          <p:nvPr>
            <p:ph type="pic" idx="1"/>
          </p:nvPr>
        </p:nvSpPr>
        <p:spPr>
          <a:xfrm>
            <a:off x="1971517" y="694479"/>
            <a:ext cx="6035040" cy="4663440"/>
          </a:xfrm>
        </p:spPr>
        <p:txBody>
          <a:bodyPr/>
          <a:lstStyle>
            <a:lvl1pPr marL="0" indent="0">
              <a:buNone/>
              <a:defRPr sz="3300"/>
            </a:lvl1pPr>
            <a:lvl2pPr marL="470136" indent="0">
              <a:buNone/>
              <a:defRPr sz="2880"/>
            </a:lvl2pPr>
            <a:lvl3pPr marL="940272" indent="0">
              <a:buNone/>
              <a:defRPr sz="2460"/>
            </a:lvl3pPr>
            <a:lvl4pPr marL="1410407" indent="0">
              <a:buNone/>
              <a:defRPr sz="2070"/>
            </a:lvl4pPr>
            <a:lvl5pPr marL="1880543" indent="0">
              <a:buNone/>
              <a:defRPr sz="2070"/>
            </a:lvl5pPr>
            <a:lvl6pPr marL="2350679" indent="0">
              <a:buNone/>
              <a:defRPr sz="2070"/>
            </a:lvl6pPr>
            <a:lvl7pPr marL="2820815" indent="0">
              <a:buNone/>
              <a:defRPr sz="2070"/>
            </a:lvl7pPr>
            <a:lvl8pPr marL="3290951" indent="0">
              <a:buNone/>
              <a:defRPr sz="2070"/>
            </a:lvl8pPr>
            <a:lvl9pPr marL="3761087" indent="0">
              <a:buNone/>
              <a:defRPr sz="2070"/>
            </a:lvl9pPr>
          </a:lstStyle>
          <a:p>
            <a:endParaRPr lang="en-US" dirty="0"/>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440"/>
            </a:lvl1pPr>
            <a:lvl2pPr marL="470136" indent="0">
              <a:buNone/>
              <a:defRPr sz="1230"/>
            </a:lvl2pPr>
            <a:lvl3pPr marL="940272" indent="0">
              <a:buNone/>
              <a:defRPr sz="1020"/>
            </a:lvl3pPr>
            <a:lvl4pPr marL="1410407" indent="0">
              <a:buNone/>
              <a:defRPr sz="930"/>
            </a:lvl4pPr>
            <a:lvl5pPr marL="1880543" indent="0">
              <a:buNone/>
              <a:defRPr sz="930"/>
            </a:lvl5pPr>
            <a:lvl6pPr marL="2350679" indent="0">
              <a:buNone/>
              <a:defRPr sz="930"/>
            </a:lvl6pPr>
            <a:lvl7pPr marL="2820815" indent="0">
              <a:buNone/>
              <a:defRPr sz="930"/>
            </a:lvl7pPr>
            <a:lvl8pPr marL="3290951" indent="0">
              <a:buNone/>
              <a:defRPr sz="930"/>
            </a:lvl8pPr>
            <a:lvl9pPr marL="3761087" indent="0">
              <a:buNone/>
              <a:defRPr sz="930"/>
            </a:lvl9pPr>
          </a:lstStyle>
          <a:p>
            <a:pPr lvl="0"/>
            <a:r>
              <a:rPr lang="en-US"/>
              <a:t>Click to edit Master text styles</a:t>
            </a:r>
          </a:p>
        </p:txBody>
      </p:sp>
      <p:sp>
        <p:nvSpPr>
          <p:cNvPr id="5" name="Date Placeholder 4"/>
          <p:cNvSpPr>
            <a:spLocks noGrp="1"/>
          </p:cNvSpPr>
          <p:nvPr>
            <p:ph type="dt" sz="half" idx="10"/>
          </p:nvPr>
        </p:nvSpPr>
        <p:spPr/>
        <p:txBody>
          <a:bodyPr/>
          <a:lstStyle/>
          <a:p>
            <a:fld id="{BE133956-089B-4825-AC22-E258665F5C74}" type="datetimeFigureOut">
              <a:rPr lang="en-US" smtClean="0"/>
              <a:t>5/5/2022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F26CA8C-78F2-493C-B900-E8BA567BB468}" type="slidenum">
              <a:rPr lang="en-US" smtClean="0"/>
              <a:t>‹#›</a:t>
            </a:fld>
            <a:endParaRPr lang="en-US" dirty="0"/>
          </a:p>
        </p:txBody>
      </p:sp>
    </p:spTree>
    <p:extLst>
      <p:ext uri="{BB962C8B-B14F-4D97-AF65-F5344CB8AC3E}">
        <p14:creationId xmlns:p14="http://schemas.microsoft.com/office/powerpoint/2010/main" val="2991959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7"/>
            <a:ext cx="9052560" cy="1295400"/>
          </a:xfrm>
          <a:prstGeom prst="rect">
            <a:avLst/>
          </a:prstGeom>
        </p:spPr>
        <p:txBody>
          <a:bodyPr vert="horz" lIns="313423" tIns="156713" rIns="313423" bIns="156713" rtlCol="0" anchor="ctr">
            <a:normAutofit/>
          </a:bodyPr>
          <a:lstStyle/>
          <a:p>
            <a:r>
              <a:rPr lang="en-US"/>
              <a:t>Click to edit Master title style</a:t>
            </a:r>
          </a:p>
        </p:txBody>
      </p:sp>
      <p:sp>
        <p:nvSpPr>
          <p:cNvPr id="3" name="Text Placeholder 2"/>
          <p:cNvSpPr>
            <a:spLocks noGrp="1"/>
          </p:cNvSpPr>
          <p:nvPr>
            <p:ph type="body" idx="1"/>
          </p:nvPr>
        </p:nvSpPr>
        <p:spPr>
          <a:xfrm>
            <a:off x="502920" y="1813561"/>
            <a:ext cx="9052560" cy="5129424"/>
          </a:xfrm>
          <a:prstGeom prst="rect">
            <a:avLst/>
          </a:prstGeom>
        </p:spPr>
        <p:txBody>
          <a:bodyPr vert="horz" lIns="313423" tIns="156713" rIns="313423" bIns="15671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7203865"/>
            <a:ext cx="2346960" cy="413809"/>
          </a:xfrm>
          <a:prstGeom prst="rect">
            <a:avLst/>
          </a:prstGeom>
        </p:spPr>
        <p:txBody>
          <a:bodyPr vert="horz" lIns="313423" tIns="156713" rIns="313423" bIns="156713" rtlCol="0" anchor="ctr"/>
          <a:lstStyle>
            <a:lvl1pPr algn="l">
              <a:defRPr sz="1230">
                <a:solidFill>
                  <a:schemeClr val="tx1">
                    <a:tint val="75000"/>
                  </a:schemeClr>
                </a:solidFill>
              </a:defRPr>
            </a:lvl1pPr>
          </a:lstStyle>
          <a:p>
            <a:fld id="{BE133956-089B-4825-AC22-E258665F5C74}" type="datetimeFigureOut">
              <a:rPr lang="en-US" smtClean="0"/>
              <a:t>5/5/2022</a:t>
            </a:fld>
            <a:endParaRPr lang="en-US" dirty="0"/>
          </a:p>
        </p:txBody>
      </p:sp>
      <p:sp>
        <p:nvSpPr>
          <p:cNvPr id="5" name="Footer Placeholder 4"/>
          <p:cNvSpPr>
            <a:spLocks noGrp="1"/>
          </p:cNvSpPr>
          <p:nvPr>
            <p:ph type="ftr" sz="quarter" idx="3"/>
          </p:nvPr>
        </p:nvSpPr>
        <p:spPr>
          <a:xfrm>
            <a:off x="3436621" y="7203865"/>
            <a:ext cx="3185160" cy="413809"/>
          </a:xfrm>
          <a:prstGeom prst="rect">
            <a:avLst/>
          </a:prstGeom>
        </p:spPr>
        <p:txBody>
          <a:bodyPr vert="horz" lIns="313423" tIns="156713" rIns="313423" bIns="156713" rtlCol="0" anchor="ctr"/>
          <a:lstStyle>
            <a:lvl1pPr algn="ctr">
              <a:defRPr sz="123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7203865"/>
            <a:ext cx="2346960" cy="413809"/>
          </a:xfrm>
          <a:prstGeom prst="rect">
            <a:avLst/>
          </a:prstGeom>
        </p:spPr>
        <p:txBody>
          <a:bodyPr vert="horz" lIns="313423" tIns="156713" rIns="313423" bIns="156713" rtlCol="0" anchor="ctr"/>
          <a:lstStyle>
            <a:lvl1pPr algn="r">
              <a:defRPr sz="1230">
                <a:solidFill>
                  <a:schemeClr val="tx1">
                    <a:tint val="75000"/>
                  </a:schemeClr>
                </a:solidFill>
              </a:defRPr>
            </a:lvl1pPr>
          </a:lstStyle>
          <a:p>
            <a:fld id="{5F26CA8C-78F2-493C-B900-E8BA567BB468}" type="slidenum">
              <a:rPr lang="en-US" smtClean="0"/>
              <a:t>‹#›</a:t>
            </a:fld>
            <a:endParaRPr lang="en-US" dirty="0"/>
          </a:p>
        </p:txBody>
      </p:sp>
    </p:spTree>
    <p:extLst>
      <p:ext uri="{BB962C8B-B14F-4D97-AF65-F5344CB8AC3E}">
        <p14:creationId xmlns:p14="http://schemas.microsoft.com/office/powerpoint/2010/main" val="28597566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40272" rtl="0" eaLnBrk="1" latinLnBrk="0" hangingPunct="1">
        <a:spcBef>
          <a:spcPct val="0"/>
        </a:spcBef>
        <a:buNone/>
        <a:defRPr sz="4530" kern="1200">
          <a:solidFill>
            <a:schemeClr val="tx1"/>
          </a:solidFill>
          <a:latin typeface="+mj-lt"/>
          <a:ea typeface="+mj-ea"/>
          <a:cs typeface="+mj-cs"/>
        </a:defRPr>
      </a:lvl1pPr>
    </p:titleStyle>
    <p:bodyStyle>
      <a:lvl1pPr marL="352602" indent="-352602" algn="l" defTabSz="94027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1pPr>
      <a:lvl2pPr marL="763971" indent="-293835" algn="l" defTabSz="940272" rtl="0" eaLnBrk="1" latinLnBrk="0" hangingPunct="1">
        <a:spcBef>
          <a:spcPct val="20000"/>
        </a:spcBef>
        <a:buFont typeface="Arial" panose="020B0604020202020204" pitchFamily="34" charset="0"/>
        <a:buChar char="–"/>
        <a:defRPr sz="2880" kern="1200">
          <a:solidFill>
            <a:schemeClr val="tx1"/>
          </a:solidFill>
          <a:latin typeface="+mn-lt"/>
          <a:ea typeface="+mn-ea"/>
          <a:cs typeface="+mn-cs"/>
        </a:defRPr>
      </a:lvl2pPr>
      <a:lvl3pPr marL="1175339" indent="-235068" algn="l" defTabSz="940272" rtl="0" eaLnBrk="1" latinLnBrk="0" hangingPunct="1">
        <a:spcBef>
          <a:spcPct val="20000"/>
        </a:spcBef>
        <a:buFont typeface="Arial" panose="020B0604020202020204" pitchFamily="34" charset="0"/>
        <a:buChar char="•"/>
        <a:defRPr sz="2460" kern="1200">
          <a:solidFill>
            <a:schemeClr val="tx1"/>
          </a:solidFill>
          <a:latin typeface="+mn-lt"/>
          <a:ea typeface="+mn-ea"/>
          <a:cs typeface="+mn-cs"/>
        </a:defRPr>
      </a:lvl3pPr>
      <a:lvl4pPr marL="1645475" indent="-235068" algn="l" defTabSz="940272" rtl="0" eaLnBrk="1" latinLnBrk="0" hangingPunct="1">
        <a:spcBef>
          <a:spcPct val="20000"/>
        </a:spcBef>
        <a:buFont typeface="Arial" panose="020B0604020202020204" pitchFamily="34" charset="0"/>
        <a:buChar char="–"/>
        <a:defRPr sz="2070" kern="1200">
          <a:solidFill>
            <a:schemeClr val="tx1"/>
          </a:solidFill>
          <a:latin typeface="+mn-lt"/>
          <a:ea typeface="+mn-ea"/>
          <a:cs typeface="+mn-cs"/>
        </a:defRPr>
      </a:lvl4pPr>
      <a:lvl5pPr marL="2115611" indent="-235068" algn="l" defTabSz="940272" rtl="0" eaLnBrk="1" latinLnBrk="0" hangingPunct="1">
        <a:spcBef>
          <a:spcPct val="20000"/>
        </a:spcBef>
        <a:buFont typeface="Arial" panose="020B0604020202020204" pitchFamily="34" charset="0"/>
        <a:buChar char="»"/>
        <a:defRPr sz="2070" kern="1200">
          <a:solidFill>
            <a:schemeClr val="tx1"/>
          </a:solidFill>
          <a:latin typeface="+mn-lt"/>
          <a:ea typeface="+mn-ea"/>
          <a:cs typeface="+mn-cs"/>
        </a:defRPr>
      </a:lvl5pPr>
      <a:lvl6pPr marL="2585747" indent="-235068" algn="l" defTabSz="940272" rtl="0" eaLnBrk="1" latinLnBrk="0" hangingPunct="1">
        <a:spcBef>
          <a:spcPct val="20000"/>
        </a:spcBef>
        <a:buFont typeface="Arial" panose="020B0604020202020204" pitchFamily="34" charset="0"/>
        <a:buChar char="•"/>
        <a:defRPr sz="2070" kern="1200">
          <a:solidFill>
            <a:schemeClr val="tx1"/>
          </a:solidFill>
          <a:latin typeface="+mn-lt"/>
          <a:ea typeface="+mn-ea"/>
          <a:cs typeface="+mn-cs"/>
        </a:defRPr>
      </a:lvl6pPr>
      <a:lvl7pPr marL="3055883" indent="-235068" algn="l" defTabSz="940272" rtl="0" eaLnBrk="1" latinLnBrk="0" hangingPunct="1">
        <a:spcBef>
          <a:spcPct val="20000"/>
        </a:spcBef>
        <a:buFont typeface="Arial" panose="020B0604020202020204" pitchFamily="34" charset="0"/>
        <a:buChar char="•"/>
        <a:defRPr sz="2070" kern="1200">
          <a:solidFill>
            <a:schemeClr val="tx1"/>
          </a:solidFill>
          <a:latin typeface="+mn-lt"/>
          <a:ea typeface="+mn-ea"/>
          <a:cs typeface="+mn-cs"/>
        </a:defRPr>
      </a:lvl7pPr>
      <a:lvl8pPr marL="3526019" indent="-235068" algn="l" defTabSz="940272" rtl="0" eaLnBrk="1" latinLnBrk="0" hangingPunct="1">
        <a:spcBef>
          <a:spcPct val="20000"/>
        </a:spcBef>
        <a:buFont typeface="Arial" panose="020B0604020202020204" pitchFamily="34" charset="0"/>
        <a:buChar char="•"/>
        <a:defRPr sz="2070" kern="1200">
          <a:solidFill>
            <a:schemeClr val="tx1"/>
          </a:solidFill>
          <a:latin typeface="+mn-lt"/>
          <a:ea typeface="+mn-ea"/>
          <a:cs typeface="+mn-cs"/>
        </a:defRPr>
      </a:lvl8pPr>
      <a:lvl9pPr marL="3996154" indent="-235068" algn="l" defTabSz="940272" rtl="0" eaLnBrk="1" latinLnBrk="0" hangingPunct="1">
        <a:spcBef>
          <a:spcPct val="20000"/>
        </a:spcBef>
        <a:buFont typeface="Arial" panose="020B0604020202020204" pitchFamily="34" charset="0"/>
        <a:buChar char="•"/>
        <a:defRPr sz="2070" kern="1200">
          <a:solidFill>
            <a:schemeClr val="tx1"/>
          </a:solidFill>
          <a:latin typeface="+mn-lt"/>
          <a:ea typeface="+mn-ea"/>
          <a:cs typeface="+mn-cs"/>
        </a:defRPr>
      </a:lvl9pPr>
    </p:bodyStyle>
    <p:otherStyle>
      <a:defPPr>
        <a:defRPr lang="en-US"/>
      </a:defPPr>
      <a:lvl1pPr marL="0" algn="l" defTabSz="940272" rtl="0" eaLnBrk="1" latinLnBrk="0" hangingPunct="1">
        <a:defRPr sz="1860" kern="1200">
          <a:solidFill>
            <a:schemeClr val="tx1"/>
          </a:solidFill>
          <a:latin typeface="+mn-lt"/>
          <a:ea typeface="+mn-ea"/>
          <a:cs typeface="+mn-cs"/>
        </a:defRPr>
      </a:lvl1pPr>
      <a:lvl2pPr marL="470136" algn="l" defTabSz="940272" rtl="0" eaLnBrk="1" latinLnBrk="0" hangingPunct="1">
        <a:defRPr sz="1860" kern="1200">
          <a:solidFill>
            <a:schemeClr val="tx1"/>
          </a:solidFill>
          <a:latin typeface="+mn-lt"/>
          <a:ea typeface="+mn-ea"/>
          <a:cs typeface="+mn-cs"/>
        </a:defRPr>
      </a:lvl2pPr>
      <a:lvl3pPr marL="940272" algn="l" defTabSz="940272" rtl="0" eaLnBrk="1" latinLnBrk="0" hangingPunct="1">
        <a:defRPr sz="1860" kern="1200">
          <a:solidFill>
            <a:schemeClr val="tx1"/>
          </a:solidFill>
          <a:latin typeface="+mn-lt"/>
          <a:ea typeface="+mn-ea"/>
          <a:cs typeface="+mn-cs"/>
        </a:defRPr>
      </a:lvl3pPr>
      <a:lvl4pPr marL="1410407" algn="l" defTabSz="940272" rtl="0" eaLnBrk="1" latinLnBrk="0" hangingPunct="1">
        <a:defRPr sz="1860" kern="1200">
          <a:solidFill>
            <a:schemeClr val="tx1"/>
          </a:solidFill>
          <a:latin typeface="+mn-lt"/>
          <a:ea typeface="+mn-ea"/>
          <a:cs typeface="+mn-cs"/>
        </a:defRPr>
      </a:lvl4pPr>
      <a:lvl5pPr marL="1880543" algn="l" defTabSz="940272" rtl="0" eaLnBrk="1" latinLnBrk="0" hangingPunct="1">
        <a:defRPr sz="1860" kern="1200">
          <a:solidFill>
            <a:schemeClr val="tx1"/>
          </a:solidFill>
          <a:latin typeface="+mn-lt"/>
          <a:ea typeface="+mn-ea"/>
          <a:cs typeface="+mn-cs"/>
        </a:defRPr>
      </a:lvl5pPr>
      <a:lvl6pPr marL="2350679" algn="l" defTabSz="940272" rtl="0" eaLnBrk="1" latinLnBrk="0" hangingPunct="1">
        <a:defRPr sz="1860" kern="1200">
          <a:solidFill>
            <a:schemeClr val="tx1"/>
          </a:solidFill>
          <a:latin typeface="+mn-lt"/>
          <a:ea typeface="+mn-ea"/>
          <a:cs typeface="+mn-cs"/>
        </a:defRPr>
      </a:lvl6pPr>
      <a:lvl7pPr marL="2820815" algn="l" defTabSz="940272" rtl="0" eaLnBrk="1" latinLnBrk="0" hangingPunct="1">
        <a:defRPr sz="1860" kern="1200">
          <a:solidFill>
            <a:schemeClr val="tx1"/>
          </a:solidFill>
          <a:latin typeface="+mn-lt"/>
          <a:ea typeface="+mn-ea"/>
          <a:cs typeface="+mn-cs"/>
        </a:defRPr>
      </a:lvl7pPr>
      <a:lvl8pPr marL="3290951" algn="l" defTabSz="940272" rtl="0" eaLnBrk="1" latinLnBrk="0" hangingPunct="1">
        <a:defRPr sz="1860" kern="1200">
          <a:solidFill>
            <a:schemeClr val="tx1"/>
          </a:solidFill>
          <a:latin typeface="+mn-lt"/>
          <a:ea typeface="+mn-ea"/>
          <a:cs typeface="+mn-cs"/>
        </a:defRPr>
      </a:lvl8pPr>
      <a:lvl9pPr marL="3761087" algn="l" defTabSz="940272" rtl="0" eaLnBrk="1" latinLnBrk="0" hangingPunct="1">
        <a:defRPr sz="18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mailto:usaf.laughlin.47-mdg.list.47mdos-sggb-bio@mail.mil" TargetMode="External"/><Relationship Id="rId5" Type="http://schemas.openxmlformats.org/officeDocument/2006/relationships/image" Target="../media/image2.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 name="Group 2"/>
          <p:cNvGrpSpPr/>
          <p:nvPr/>
        </p:nvGrpSpPr>
        <p:grpSpPr>
          <a:xfrm>
            <a:off x="227176" y="1368724"/>
            <a:ext cx="3027480" cy="670188"/>
            <a:chOff x="727691" y="3945668"/>
            <a:chExt cx="10091277" cy="2064717"/>
          </a:xfrm>
          <a:noFill/>
        </p:grpSpPr>
        <p:sp>
          <p:nvSpPr>
            <p:cNvPr id="4" name="Rectangle 3"/>
            <p:cNvSpPr/>
            <p:nvPr/>
          </p:nvSpPr>
          <p:spPr>
            <a:xfrm>
              <a:off x="727691" y="3945668"/>
              <a:ext cx="10058402" cy="457200"/>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4692" tIns="7346" rIns="14692" bIns="7346" rtlCol="0" anchor="ctr"/>
            <a:lstStyle/>
            <a:p>
              <a:pPr algn="ctr"/>
              <a:r>
                <a:rPr lang="en-US" sz="840" b="1" spc="180" dirty="0">
                  <a:solidFill>
                    <a:schemeClr val="bg1"/>
                  </a:solidFill>
                  <a:latin typeface="Arial" panose="020B0604020202020204" pitchFamily="34" charset="0"/>
                  <a:cs typeface="Arial" panose="020B0604020202020204" pitchFamily="34" charset="0"/>
                </a:rPr>
                <a:t>INTRODUCCIÓN</a:t>
              </a:r>
            </a:p>
          </p:txBody>
        </p:sp>
        <p:sp>
          <p:nvSpPr>
            <p:cNvPr id="5" name="Text Box 189"/>
            <p:cNvSpPr txBox="1">
              <a:spLocks noChangeArrowheads="1"/>
            </p:cNvSpPr>
            <p:nvPr/>
          </p:nvSpPr>
          <p:spPr bwMode="auto">
            <a:xfrm>
              <a:off x="760570" y="4405265"/>
              <a:ext cx="10058398" cy="1605120"/>
            </a:xfrm>
            <a:prstGeom prst="rect">
              <a:avLst/>
            </a:prstGeom>
            <a:grpFill/>
            <a:ln w="12700">
              <a:noFill/>
            </a:ln>
            <a:effectLst/>
          </p:spPr>
          <p:txBody>
            <a:bodyPr wrap="square" lIns="29384" tIns="29384" rIns="29384" bIns="293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s-ES" sz="600" dirty="0">
                  <a:latin typeface="Arial" panose="020B0604020202020204" pitchFamily="34" charset="0"/>
                  <a:cs typeface="Arial" panose="020B0604020202020204" pitchFamily="34" charset="0"/>
                </a:rPr>
                <a:t>Este informe es un resumen de la calidad del agua que Laughlin Air </a:t>
              </a:r>
              <a:r>
                <a:rPr lang="es-ES" sz="600" dirty="0" err="1">
                  <a:latin typeface="Arial" panose="020B0604020202020204" pitchFamily="34" charset="0"/>
                  <a:cs typeface="Arial" panose="020B0604020202020204" pitchFamily="34" charset="0"/>
                </a:rPr>
                <a:t>Force</a:t>
              </a:r>
              <a:r>
                <a:rPr lang="es-ES" sz="600" dirty="0">
                  <a:latin typeface="Arial" panose="020B0604020202020204" pitchFamily="34" charset="0"/>
                  <a:cs typeface="Arial" panose="020B0604020202020204" pitchFamily="34" charset="0"/>
                </a:rPr>
                <a:t> Base ofrece a sus clientes. El análisis se realizó utilizando los datos de las pruebas requeridas por la Agencia de Protección Ambiental (EPA) más reciente de EE. UU. Y se presenta en las páginas adjuntas. Esperamos que esta información lo ayude a conocer lo que hay en su agua potable.</a:t>
              </a:r>
              <a:endParaRPr lang="en-US" sz="600" dirty="0">
                <a:latin typeface="Arial" panose="020B0604020202020204" pitchFamily="34" charset="0"/>
                <a:cs typeface="Arial" panose="020B0604020202020204" pitchFamily="34" charset="0"/>
              </a:endParaRPr>
            </a:p>
          </p:txBody>
        </p:sp>
      </p:grpSp>
      <p:grpSp>
        <p:nvGrpSpPr>
          <p:cNvPr id="14" name="Group 13"/>
          <p:cNvGrpSpPr/>
          <p:nvPr/>
        </p:nvGrpSpPr>
        <p:grpSpPr>
          <a:xfrm>
            <a:off x="3383227" y="3453495"/>
            <a:ext cx="3291946" cy="1076221"/>
            <a:chOff x="22860000" y="3214005"/>
            <a:chExt cx="9601200" cy="3587285"/>
          </a:xfrm>
        </p:grpSpPr>
        <p:sp>
          <p:nvSpPr>
            <p:cNvPr id="29" name="Text Box 189"/>
            <p:cNvSpPr txBox="1">
              <a:spLocks noChangeArrowheads="1"/>
            </p:cNvSpPr>
            <p:nvPr/>
          </p:nvSpPr>
          <p:spPr bwMode="auto">
            <a:xfrm>
              <a:off x="22860000" y="3833591"/>
              <a:ext cx="9601200" cy="2967699"/>
            </a:xfrm>
            <a:prstGeom prst="rect">
              <a:avLst/>
            </a:prstGeom>
            <a:noFill/>
            <a:ln w="12700">
              <a:noFill/>
            </a:ln>
            <a:effectLst/>
          </p:spPr>
          <p:txBody>
            <a:bodyPr wrap="square" lIns="29384" tIns="29384" rIns="29384" bIns="293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a:r>
                <a:rPr lang="es-ES" sz="600" dirty="0">
                  <a:latin typeface="Arial" panose="020B0604020202020204" pitchFamily="34" charset="0"/>
                  <a:cs typeface="Arial" panose="020B0604020202020204" pitchFamily="34" charset="0"/>
                </a:rPr>
                <a:t>Este puede ser más vulnerable que la población general a ciertos contaminantes microbianos, como el Cryptosporidium, en </a:t>
              </a:r>
              <a:r>
                <a:rPr lang="es-ES" sz="600" dirty="0" smtClean="0">
                  <a:latin typeface="Arial" panose="020B0604020202020204" pitchFamily="34" charset="0"/>
                  <a:cs typeface="Arial" panose="020B0604020202020204" pitchFamily="34" charset="0"/>
                </a:rPr>
                <a:t>la </a:t>
              </a:r>
              <a:r>
                <a:rPr lang="es-ES" sz="600" dirty="0">
                  <a:latin typeface="Arial" panose="020B0604020202020204" pitchFamily="34" charset="0"/>
                  <a:cs typeface="Arial" panose="020B0604020202020204" pitchFamily="34" charset="0"/>
                </a:rPr>
                <a:t>agua potable. Bebés, algunos ancianos o personas inmunocomprometidas, como los que reciben quimioterapia para el cáncer; aquellos que se han sometido a trasplantes de órganos; aquellos que están en tratamiento con esteroides; y las personas con VIH / SIDA u otros trastornos del sistema inmunitario pueden estar particularmente en riesgo de contraer infecciones. Debe buscar consejo sobre el agua potable de su médico o proveedor de atención médica. Las pautas adicionales sobre los medios apropiados para disminuir el riesgo de infección por Cryptosporidium están disponibles en la Línea Directa de Agua Potable Segura al 800- 426-4791.</a:t>
              </a:r>
              <a:endParaRPr lang="en-US" sz="600" dirty="0">
                <a:latin typeface="Arial" panose="020B0604020202020204" pitchFamily="34" charset="0"/>
                <a:cs typeface="Arial" panose="020B0604020202020204" pitchFamily="34" charset="0"/>
              </a:endParaRPr>
            </a:p>
          </p:txBody>
        </p:sp>
        <p:sp>
          <p:nvSpPr>
            <p:cNvPr id="30" name="Rectangle 29"/>
            <p:cNvSpPr/>
            <p:nvPr/>
          </p:nvSpPr>
          <p:spPr>
            <a:xfrm>
              <a:off x="22860000" y="3214005"/>
              <a:ext cx="9601200" cy="490393"/>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4692" tIns="7346" rIns="14692" bIns="7346" rtlCol="0" anchor="ctr"/>
            <a:lstStyle/>
            <a:p>
              <a:pPr algn="ctr"/>
              <a:r>
                <a:rPr lang="en-US" sz="840" b="1" spc="180" dirty="0">
                  <a:solidFill>
                    <a:schemeClr val="bg1"/>
                  </a:solidFill>
                  <a:latin typeface="Arial" panose="020B0604020202020204" pitchFamily="34" charset="0"/>
                  <a:cs typeface="Arial" panose="020B0604020202020204" pitchFamily="34" charset="0"/>
                </a:rPr>
                <a:t>AVISO ESPECIAL</a:t>
              </a:r>
            </a:p>
          </p:txBody>
        </p:sp>
      </p:grpSp>
      <p:grpSp>
        <p:nvGrpSpPr>
          <p:cNvPr id="15" name="Group 14"/>
          <p:cNvGrpSpPr/>
          <p:nvPr/>
        </p:nvGrpSpPr>
        <p:grpSpPr>
          <a:xfrm>
            <a:off x="227176" y="2085038"/>
            <a:ext cx="3017617" cy="2690255"/>
            <a:chOff x="533400" y="5400944"/>
            <a:chExt cx="9601200" cy="8971256"/>
          </a:xfrm>
        </p:grpSpPr>
        <p:sp>
          <p:nvSpPr>
            <p:cNvPr id="43" name="Rectangle 42"/>
            <p:cNvSpPr/>
            <p:nvPr/>
          </p:nvSpPr>
          <p:spPr>
            <a:xfrm>
              <a:off x="564784" y="5400944"/>
              <a:ext cx="9569809" cy="634838"/>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4692" tIns="7346" rIns="14692" bIns="7346" rtlCol="0" anchor="t"/>
            <a:lstStyle/>
            <a:p>
              <a:pPr algn="ctr"/>
              <a:r>
                <a:rPr lang="en-US" sz="840" b="1" spc="180" dirty="0">
                  <a:solidFill>
                    <a:schemeClr val="bg1"/>
                  </a:solidFill>
                  <a:latin typeface="Arial" panose="020B0604020202020204" pitchFamily="34" charset="0"/>
                  <a:cs typeface="Arial" panose="020B0604020202020204" pitchFamily="34" charset="0"/>
                </a:rPr>
                <a:t>FUENTE DE AGUA POTABLE</a:t>
              </a:r>
            </a:p>
          </p:txBody>
        </p:sp>
        <p:sp>
          <p:nvSpPr>
            <p:cNvPr id="44" name="Text Box 189"/>
            <p:cNvSpPr txBox="1">
              <a:spLocks noChangeArrowheads="1"/>
            </p:cNvSpPr>
            <p:nvPr/>
          </p:nvSpPr>
          <p:spPr bwMode="auto">
            <a:xfrm>
              <a:off x="533400" y="6172466"/>
              <a:ext cx="9601200" cy="8199734"/>
            </a:xfrm>
            <a:prstGeom prst="rect">
              <a:avLst/>
            </a:prstGeom>
            <a:noFill/>
            <a:ln w="12700">
              <a:noFill/>
            </a:ln>
            <a:effectLst/>
          </p:spPr>
          <p:txBody>
            <a:bodyPr wrap="square" lIns="29384" tIns="29384" rIns="29384" bIns="293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buSzPct val="100000"/>
              </a:pPr>
              <a:r>
                <a:rPr lang="es-ES" sz="600" dirty="0">
                  <a:latin typeface="Arial" panose="020B0604020202020204" pitchFamily="34" charset="0"/>
                  <a:cs typeface="Arial" panose="020B0604020202020204" pitchFamily="34" charset="0"/>
                </a:rPr>
                <a:t>Las fuentes de agua potable (tanto el agua del grifo como el agua embotellada) incluyen ríos, lagos, arroyos, estanques, embalses, manantiales y pozos. A medida que el agua viaja sobre la superficie de la tierra o a través del suelo, disuelve el material natural y puede recoger sustancias resultantes de la presencia de animales o de la actividad humana. Los contaminantes que pueden estar presentes en el agua de origen antes del tratamiento incluyen: microbios, contaminantes inorgánicos, pesticidas, herbicidas, contaminantes radiactivos y contaminantes químicos orgánicos.</a:t>
              </a:r>
            </a:p>
            <a:p>
              <a:pPr algn="just" eaLnBrk="1" hangingPunct="1">
                <a:buSzPct val="100000"/>
              </a:pPr>
              <a:endParaRPr lang="en-US" sz="300" dirty="0">
                <a:latin typeface="Arial" panose="020B0604020202020204" pitchFamily="34" charset="0"/>
                <a:cs typeface="Arial" panose="020B0604020202020204" pitchFamily="34" charset="0"/>
              </a:endParaRPr>
            </a:p>
            <a:p>
              <a:pPr algn="just" eaLnBrk="1" hangingPunct="1">
                <a:buSzPct val="100000"/>
              </a:pPr>
              <a:r>
                <a:rPr lang="es-ES" sz="600" dirty="0">
                  <a:latin typeface="Arial" panose="020B0604020202020204" pitchFamily="34" charset="0"/>
                  <a:cs typeface="Arial" panose="020B0604020202020204" pitchFamily="34" charset="0"/>
                </a:rPr>
                <a:t>Los contaminantes que pueden estar presentes en el agua de origen incluyen:</a:t>
              </a:r>
            </a:p>
            <a:p>
              <a:pPr algn="just" eaLnBrk="1" hangingPunct="1">
                <a:buSzPct val="100000"/>
              </a:pPr>
              <a:endParaRPr lang="en-US" sz="300" dirty="0">
                <a:latin typeface="Arial" panose="020B0604020202020204" pitchFamily="34" charset="0"/>
                <a:cs typeface="Arial" panose="020B0604020202020204" pitchFamily="34" charset="0"/>
              </a:endParaRPr>
            </a:p>
            <a:p>
              <a:pPr algn="just"/>
              <a:r>
                <a:rPr lang="en-US" sz="600" b="1" dirty="0">
                  <a:solidFill>
                    <a:schemeClr val="tx2"/>
                  </a:solidFill>
                  <a:latin typeface="Arial" panose="020B0604020202020204" pitchFamily="34" charset="0"/>
                  <a:cs typeface="Arial" panose="020B0604020202020204" pitchFamily="34" charset="0"/>
                </a:rPr>
                <a:t>Contaminantes microbianos, </a:t>
              </a:r>
              <a:r>
                <a:rPr lang="en-US" sz="600" dirty="0">
                  <a:latin typeface="Arial" panose="020B0604020202020204" pitchFamily="34" charset="0"/>
                  <a:cs typeface="Arial" panose="020B0604020202020204" pitchFamily="34" charset="0"/>
                </a:rPr>
                <a:t>como virus y bacterias, que pueden provenir de plantas de tratamiento de aguas residuales, sistemas sépticos, operaciones agrícolas ganaderas y vida silvestre.</a:t>
              </a:r>
            </a:p>
            <a:p>
              <a:pPr algn="just"/>
              <a:endParaRPr lang="en-US" sz="300" dirty="0">
                <a:latin typeface="Arial" panose="020B0604020202020204" pitchFamily="34" charset="0"/>
                <a:cs typeface="Arial" panose="020B0604020202020204" pitchFamily="34" charset="0"/>
              </a:endParaRPr>
            </a:p>
            <a:p>
              <a:pPr algn="just"/>
              <a:r>
                <a:rPr lang="es-ES" sz="600" b="1" dirty="0">
                  <a:solidFill>
                    <a:schemeClr val="tx2"/>
                  </a:solidFill>
                  <a:latin typeface="Arial" panose="020B0604020202020204" pitchFamily="34" charset="0"/>
                  <a:cs typeface="Arial" panose="020B0604020202020204" pitchFamily="34" charset="0"/>
                </a:rPr>
                <a:t>Contaminantes inorgánicos, </a:t>
              </a:r>
              <a:r>
                <a:rPr lang="es-ES" sz="600" dirty="0">
                  <a:latin typeface="Arial" panose="020B0604020202020204" pitchFamily="34" charset="0"/>
                  <a:cs typeface="Arial" panose="020B0604020202020204" pitchFamily="34" charset="0"/>
                </a:rPr>
                <a:t>como sales y metales, que pueden ocurrir naturalmente o como resultado de la escorrentía de aguas pluviales urbanas, descargas de aguas residuales industriales o domésticas, producción de petróleo y gas, minería o agricultura.</a:t>
              </a:r>
            </a:p>
            <a:p>
              <a:pPr algn="just"/>
              <a:endParaRPr lang="en-US" sz="300" dirty="0">
                <a:latin typeface="Arial" panose="020B0604020202020204" pitchFamily="34" charset="0"/>
                <a:cs typeface="Arial" panose="020B0604020202020204" pitchFamily="34" charset="0"/>
              </a:endParaRPr>
            </a:p>
            <a:p>
              <a:pPr algn="just"/>
              <a:r>
                <a:rPr lang="es-ES" sz="600" b="1" dirty="0">
                  <a:solidFill>
                    <a:schemeClr val="tx2"/>
                  </a:solidFill>
                  <a:latin typeface="Arial" panose="020B0604020202020204" pitchFamily="34" charset="0"/>
                  <a:cs typeface="Arial" panose="020B0604020202020204" pitchFamily="34" charset="0"/>
                </a:rPr>
                <a:t>Pesticidas y herbicidas, </a:t>
              </a:r>
              <a:r>
                <a:rPr lang="es-ES" sz="600" dirty="0">
                  <a:latin typeface="Arial" panose="020B0604020202020204" pitchFamily="34" charset="0"/>
                  <a:cs typeface="Arial" panose="020B0604020202020204" pitchFamily="34" charset="0"/>
                </a:rPr>
                <a:t>que pueden provenir de una variedad de fuentes como la agricultura, la escorrentía de aguas pluviales urbanas y los usos residenciales.</a:t>
              </a:r>
            </a:p>
            <a:p>
              <a:pPr algn="just"/>
              <a:endParaRPr lang="en-US" sz="300" dirty="0">
                <a:latin typeface="Arial" panose="020B0604020202020204" pitchFamily="34" charset="0"/>
                <a:cs typeface="Arial" panose="020B0604020202020204" pitchFamily="34" charset="0"/>
              </a:endParaRPr>
            </a:p>
            <a:p>
              <a:pPr algn="just"/>
              <a:r>
                <a:rPr lang="es-ES" sz="600" b="1" dirty="0">
                  <a:solidFill>
                    <a:schemeClr val="tx2"/>
                  </a:solidFill>
                  <a:latin typeface="Arial" panose="020B0604020202020204" pitchFamily="34" charset="0"/>
                  <a:cs typeface="Arial" panose="020B0604020202020204" pitchFamily="34" charset="0"/>
                </a:rPr>
                <a:t>Los contaminantes químicos orgánicos, </a:t>
              </a:r>
              <a:r>
                <a:rPr lang="es-ES" sz="600" dirty="0">
                  <a:latin typeface="Arial" panose="020B0604020202020204" pitchFamily="34" charset="0"/>
                  <a:cs typeface="Arial" panose="020B0604020202020204" pitchFamily="34" charset="0"/>
                </a:rPr>
                <a:t>incluidos los químicos orgánicos sintéticos y volátiles, que son subproductos de procesos industriales y producción de petróleo, y también pueden provenir de estaciones de servicio, escorrentía de aguas pluviales urbanas y sistemas sépticos.</a:t>
              </a:r>
            </a:p>
            <a:p>
              <a:pPr algn="just"/>
              <a:endParaRPr lang="en-US" sz="300" dirty="0">
                <a:latin typeface="Arial" panose="020B0604020202020204" pitchFamily="34" charset="0"/>
                <a:cs typeface="Arial" panose="020B0604020202020204" pitchFamily="34" charset="0"/>
              </a:endParaRPr>
            </a:p>
            <a:p>
              <a:pPr algn="just"/>
              <a:r>
                <a:rPr lang="es-ES" sz="600" b="1" dirty="0">
                  <a:solidFill>
                    <a:schemeClr val="tx2"/>
                  </a:solidFill>
                  <a:latin typeface="Arial" panose="020B0604020202020204" pitchFamily="34" charset="0"/>
                  <a:cs typeface="Arial" panose="020B0604020202020204" pitchFamily="34" charset="0"/>
                </a:rPr>
                <a:t>Contaminantes radiactivos, </a:t>
              </a:r>
              <a:r>
                <a:rPr lang="es-ES" sz="600" dirty="0">
                  <a:latin typeface="Arial" panose="020B0604020202020204" pitchFamily="34" charset="0"/>
                  <a:cs typeface="Arial" panose="020B0604020202020204" pitchFamily="34" charset="0"/>
                </a:rPr>
                <a:t>que pueden ocurrir naturalmente o ser el resultado de la producción de petróleo y gas y actividades mineras.</a:t>
              </a:r>
              <a:endParaRPr lang="en-US" sz="600" dirty="0">
                <a:latin typeface="Arial" panose="020B0604020202020204" pitchFamily="34" charset="0"/>
                <a:cs typeface="Arial" panose="020B0604020202020204" pitchFamily="34" charset="0"/>
              </a:endParaRPr>
            </a:p>
          </p:txBody>
        </p:sp>
      </p:grpSp>
      <p:grpSp>
        <p:nvGrpSpPr>
          <p:cNvPr id="22" name="Group 21"/>
          <p:cNvGrpSpPr/>
          <p:nvPr/>
        </p:nvGrpSpPr>
        <p:grpSpPr>
          <a:xfrm>
            <a:off x="228445" y="4822129"/>
            <a:ext cx="3017617" cy="1177333"/>
            <a:chOff x="533398" y="13258799"/>
            <a:chExt cx="9601202" cy="3924318"/>
          </a:xfrm>
        </p:grpSpPr>
        <p:sp>
          <p:nvSpPr>
            <p:cNvPr id="37" name="Text Box 189"/>
            <p:cNvSpPr txBox="1">
              <a:spLocks noChangeArrowheads="1"/>
            </p:cNvSpPr>
            <p:nvPr/>
          </p:nvSpPr>
          <p:spPr bwMode="auto">
            <a:xfrm>
              <a:off x="533398" y="14215415"/>
              <a:ext cx="9601199" cy="2967702"/>
            </a:xfrm>
            <a:prstGeom prst="rect">
              <a:avLst/>
            </a:prstGeom>
            <a:noFill/>
            <a:ln w="12700">
              <a:noFill/>
            </a:ln>
            <a:effectLst/>
          </p:spPr>
          <p:txBody>
            <a:bodyPr wrap="square" lIns="29384" tIns="29384" rIns="29384" bIns="293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a:r>
                <a:rPr lang="es-ES" sz="600" dirty="0">
                  <a:latin typeface="Arial" panose="020B0604020202020204" pitchFamily="34" charset="0"/>
                  <a:cs typeface="Arial" panose="020B0604020202020204" pitchFamily="34" charset="0"/>
                </a:rPr>
                <a:t>Nuestra agua potable se compra en la ciudad de Del Rio. La ciudad de Del Río obtiene el agua de San Felipe Springs, una fuente de agua superficial. La Comisión de Calidad Ambiental de Texas (TCEQ) ha completado una evaluación de la fuente de agua de la fuente de agua. Este informe describe la susceptibilidad y los tipos de componentes que pueden entrar en contacto con la fuente de agua potable en función de las actividades humanas y las condiciones naturales. La ciudad de Del Rio recibió el informe de evaluación. Para obtener más información sobre las evaluaciones del agua de origen y los esfuerzos de protección en nuestro sistema, comuníquese con Bioenvironmental Engineering Flight, 47 OMRS / SGXB, al (830) 298-6859.</a:t>
              </a:r>
              <a:endParaRPr lang="en-US" sz="600" dirty="0">
                <a:latin typeface="Arial" panose="020B0604020202020204" pitchFamily="34" charset="0"/>
                <a:cs typeface="Arial" panose="020B0604020202020204" pitchFamily="34" charset="0"/>
              </a:endParaRPr>
            </a:p>
          </p:txBody>
        </p:sp>
        <p:sp>
          <p:nvSpPr>
            <p:cNvPr id="36" name="Rectangle 35"/>
            <p:cNvSpPr/>
            <p:nvPr/>
          </p:nvSpPr>
          <p:spPr>
            <a:xfrm>
              <a:off x="533400" y="13258799"/>
              <a:ext cx="9601200" cy="868680"/>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4692" tIns="7346" rIns="14692" bIns="7346" rtlCol="0" anchor="ctr"/>
            <a:lstStyle/>
            <a:p>
              <a:pPr algn="ctr"/>
              <a:r>
                <a:rPr lang="es-ES" sz="840" b="1" spc="180" dirty="0">
                  <a:solidFill>
                    <a:schemeClr val="bg1"/>
                  </a:solidFill>
                  <a:latin typeface="Arial" panose="020B0604020202020204" pitchFamily="34" charset="0"/>
                  <a:cs typeface="Arial" panose="020B0604020202020204" pitchFamily="34" charset="0"/>
                </a:rPr>
                <a:t>DÓNDE OBTENEMOS </a:t>
              </a:r>
              <a:r>
                <a:rPr lang="es-ES" sz="840" b="1" spc="180" dirty="0" smtClean="0">
                  <a:solidFill>
                    <a:schemeClr val="bg1"/>
                  </a:solidFill>
                  <a:latin typeface="Arial" panose="020B0604020202020204" pitchFamily="34" charset="0"/>
                  <a:cs typeface="Arial" panose="020B0604020202020204" pitchFamily="34" charset="0"/>
                </a:rPr>
                <a:t>NUESTRA</a:t>
              </a:r>
              <a:endParaRPr lang="es-ES" sz="840" b="1" spc="180" dirty="0">
                <a:solidFill>
                  <a:schemeClr val="bg1"/>
                </a:solidFill>
                <a:latin typeface="Arial" panose="020B0604020202020204" pitchFamily="34" charset="0"/>
                <a:cs typeface="Arial" panose="020B0604020202020204" pitchFamily="34" charset="0"/>
              </a:endParaRPr>
            </a:p>
            <a:p>
              <a:pPr algn="ctr"/>
              <a:r>
                <a:rPr lang="es-ES" sz="840" b="1" spc="180" dirty="0">
                  <a:solidFill>
                    <a:schemeClr val="bg1"/>
                  </a:solidFill>
                  <a:latin typeface="Arial" panose="020B0604020202020204" pitchFamily="34" charset="0"/>
                  <a:cs typeface="Arial" panose="020B0604020202020204" pitchFamily="34" charset="0"/>
                </a:rPr>
                <a:t>AGUA POTABLE</a:t>
              </a:r>
              <a:endParaRPr lang="en-US" sz="840" b="1" spc="180" dirty="0">
                <a:solidFill>
                  <a:schemeClr val="bg1"/>
                </a:solidFill>
                <a:latin typeface="Arial" panose="020B0604020202020204" pitchFamily="34" charset="0"/>
                <a:cs typeface="Arial" panose="020B0604020202020204" pitchFamily="34" charset="0"/>
              </a:endParaRPr>
            </a:p>
          </p:txBody>
        </p:sp>
      </p:grpSp>
      <p:grpSp>
        <p:nvGrpSpPr>
          <p:cNvPr id="11" name="Group 10"/>
          <p:cNvGrpSpPr/>
          <p:nvPr/>
        </p:nvGrpSpPr>
        <p:grpSpPr>
          <a:xfrm>
            <a:off x="228446" y="6025140"/>
            <a:ext cx="3019018" cy="1243572"/>
            <a:chOff x="10885716" y="2850837"/>
            <a:chExt cx="11500652" cy="4145105"/>
          </a:xfrm>
        </p:grpSpPr>
        <p:sp>
          <p:nvSpPr>
            <p:cNvPr id="52" name="Rectangle 51"/>
            <p:cNvSpPr/>
            <p:nvPr/>
          </p:nvSpPr>
          <p:spPr>
            <a:xfrm>
              <a:off x="10885716" y="2850837"/>
              <a:ext cx="11495315" cy="869639"/>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4692" tIns="7346" rIns="14692" bIns="7346" rtlCol="0" anchor="ctr"/>
            <a:lstStyle/>
            <a:p>
              <a:pPr algn="ctr"/>
              <a:r>
                <a:rPr lang="es-ES" sz="840" b="1" spc="180" dirty="0" smtClean="0">
                  <a:solidFill>
                    <a:schemeClr val="bg1"/>
                  </a:solidFill>
                  <a:latin typeface="Arial" panose="020B0604020202020204" pitchFamily="34" charset="0"/>
                  <a:cs typeface="Arial" panose="020B0604020202020204" pitchFamily="34" charset="0"/>
                </a:rPr>
                <a:t>TODA LA </a:t>
              </a:r>
              <a:r>
                <a:rPr lang="es-ES" sz="840" b="1" spc="180" dirty="0">
                  <a:solidFill>
                    <a:schemeClr val="bg1"/>
                  </a:solidFill>
                  <a:latin typeface="Arial" panose="020B0604020202020204" pitchFamily="34" charset="0"/>
                  <a:cs typeface="Arial" panose="020B0604020202020204" pitchFamily="34" charset="0"/>
                </a:rPr>
                <a:t>AGUA POTABLE PUEDE</a:t>
              </a:r>
            </a:p>
            <a:p>
              <a:pPr algn="ctr"/>
              <a:r>
                <a:rPr lang="es-ES" sz="840" b="1" spc="180" dirty="0" smtClean="0">
                  <a:solidFill>
                    <a:schemeClr val="bg1"/>
                  </a:solidFill>
                  <a:latin typeface="Arial" panose="020B0604020202020204" pitchFamily="34" charset="0"/>
                  <a:cs typeface="Arial" panose="020B0604020202020204" pitchFamily="34" charset="0"/>
                </a:rPr>
                <a:t>CONTENER </a:t>
              </a:r>
              <a:r>
                <a:rPr lang="es-ES" sz="840" b="1" spc="180" dirty="0">
                  <a:solidFill>
                    <a:schemeClr val="bg1"/>
                  </a:solidFill>
                  <a:latin typeface="Arial" panose="020B0604020202020204" pitchFamily="34" charset="0"/>
                  <a:cs typeface="Arial" panose="020B0604020202020204" pitchFamily="34" charset="0"/>
                </a:rPr>
                <a:t>CONTAMINANTES</a:t>
              </a:r>
              <a:endParaRPr lang="en-US" sz="840" b="1" spc="180" dirty="0">
                <a:solidFill>
                  <a:schemeClr val="bg1"/>
                </a:solidFill>
                <a:latin typeface="Arial" panose="020B0604020202020204" pitchFamily="34" charset="0"/>
                <a:cs typeface="Arial" panose="020B0604020202020204" pitchFamily="34" charset="0"/>
              </a:endParaRPr>
            </a:p>
          </p:txBody>
        </p:sp>
        <p:sp>
          <p:nvSpPr>
            <p:cNvPr id="53" name="Text Box 189"/>
            <p:cNvSpPr txBox="1">
              <a:spLocks noChangeArrowheads="1"/>
            </p:cNvSpPr>
            <p:nvPr/>
          </p:nvSpPr>
          <p:spPr bwMode="auto">
            <a:xfrm>
              <a:off x="10891053" y="3720475"/>
              <a:ext cx="11495315" cy="3275467"/>
            </a:xfrm>
            <a:prstGeom prst="rect">
              <a:avLst/>
            </a:prstGeom>
            <a:noFill/>
            <a:ln w="12700">
              <a:noFill/>
            </a:ln>
            <a:effectLst/>
          </p:spPr>
          <p:txBody>
            <a:bodyPr wrap="square" lIns="29384" tIns="29384" rIns="29384" bIns="29384" anchor="ct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a:r>
                <a:rPr lang="es-ES" sz="600" dirty="0">
                  <a:latin typeface="Arial" panose="020B0604020202020204" pitchFamily="34" charset="0"/>
                  <a:cs typeface="Arial" panose="020B0604020202020204" pitchFamily="34" charset="0"/>
                </a:rPr>
                <a:t>Cuando el agua potable cumple con los estándares federales, puede que no haya ningún beneficio para la salud al comprar agua embotellada o dispositivos de punto de uso.</a:t>
              </a:r>
            </a:p>
            <a:p>
              <a:pPr algn="just"/>
              <a:endParaRPr lang="es-ES" sz="600" dirty="0">
                <a:latin typeface="Arial" panose="020B0604020202020204" pitchFamily="34" charset="0"/>
                <a:cs typeface="Arial" panose="020B0604020202020204" pitchFamily="34" charset="0"/>
              </a:endParaRPr>
            </a:p>
            <a:p>
              <a:pPr algn="just"/>
              <a:r>
                <a:rPr lang="es-ES" sz="600" dirty="0">
                  <a:latin typeface="Arial" panose="020B0604020202020204" pitchFamily="34" charset="0"/>
                  <a:cs typeface="Arial" panose="020B0604020202020204" pitchFamily="34" charset="0"/>
                </a:rPr>
                <a:t>Es razonable esperar que el agua potable, incluida el agua embotellada, contenga al menos pequeñas cantidades de algunos contaminantes. La presencia de contaminantes no necesariamente indica que el agua representa un riesgo para la salud. Se puede obtener más información sobre contaminantes y posibles efectos sobre la salud llamando a la Línea Directa de Agua Potable Segura de la EPA (1-800‑426‑4791).</a:t>
              </a:r>
              <a:endParaRPr lang="en-US" sz="600" dirty="0">
                <a:latin typeface="Arial" panose="020B0604020202020204" pitchFamily="34" charset="0"/>
                <a:cs typeface="Arial" panose="020B0604020202020204" pitchFamily="34" charset="0"/>
              </a:endParaRPr>
            </a:p>
          </p:txBody>
        </p:sp>
      </p:grpSp>
      <p:grpSp>
        <p:nvGrpSpPr>
          <p:cNvPr id="2" name="Group 1"/>
          <p:cNvGrpSpPr/>
          <p:nvPr/>
        </p:nvGrpSpPr>
        <p:grpSpPr>
          <a:xfrm>
            <a:off x="3383227" y="1370823"/>
            <a:ext cx="3291946" cy="745815"/>
            <a:chOff x="10972800" y="6545445"/>
            <a:chExt cx="10972800" cy="2485968"/>
          </a:xfrm>
        </p:grpSpPr>
        <p:sp>
          <p:nvSpPr>
            <p:cNvPr id="64" name="Rectangle 63"/>
            <p:cNvSpPr/>
            <p:nvPr/>
          </p:nvSpPr>
          <p:spPr>
            <a:xfrm>
              <a:off x="10972800" y="6545445"/>
              <a:ext cx="10972800" cy="487664"/>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4692" tIns="7346" rIns="14692" bIns="7346" rtlCol="0" anchor="ctr"/>
            <a:lstStyle/>
            <a:p>
              <a:pPr algn="ctr"/>
              <a:r>
                <a:rPr lang="en-US" sz="840" b="1" spc="180" dirty="0" smtClean="0">
                  <a:solidFill>
                    <a:schemeClr val="bg1"/>
                  </a:solidFill>
                  <a:latin typeface="Arial" panose="020B0604020202020204" pitchFamily="34" charset="0"/>
                  <a:cs typeface="Arial" panose="020B0604020202020204" pitchFamily="34" charset="0"/>
                </a:rPr>
                <a:t>CONSTITUYENTES</a:t>
              </a:r>
              <a:r>
                <a:rPr lang="en-US" sz="700" dirty="0" smtClean="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en-US" sz="840" b="1" spc="180" dirty="0" smtClean="0">
                  <a:solidFill>
                    <a:schemeClr val="bg1"/>
                  </a:solidFill>
                  <a:latin typeface="Arial" panose="020B0604020202020204" pitchFamily="34" charset="0"/>
                  <a:cs typeface="Arial" panose="020B0604020202020204" pitchFamily="34" charset="0"/>
                </a:rPr>
                <a:t>SECUNDARIOS</a:t>
              </a:r>
              <a:endParaRPr lang="en-US" sz="840" b="1" spc="180" dirty="0">
                <a:solidFill>
                  <a:schemeClr val="bg1"/>
                </a:solidFill>
                <a:latin typeface="Arial" panose="020B0604020202020204" pitchFamily="34" charset="0"/>
                <a:cs typeface="Arial" panose="020B0604020202020204" pitchFamily="34" charset="0"/>
              </a:endParaRPr>
            </a:p>
          </p:txBody>
        </p:sp>
        <p:sp>
          <p:nvSpPr>
            <p:cNvPr id="65" name="Text Box 189"/>
            <p:cNvSpPr txBox="1">
              <a:spLocks noChangeArrowheads="1"/>
            </p:cNvSpPr>
            <p:nvPr/>
          </p:nvSpPr>
          <p:spPr bwMode="auto">
            <a:xfrm>
              <a:off x="10972800" y="6987014"/>
              <a:ext cx="10972800" cy="2044399"/>
            </a:xfrm>
            <a:prstGeom prst="rect">
              <a:avLst/>
            </a:prstGeom>
            <a:noFill/>
            <a:ln w="12700">
              <a:noFill/>
            </a:ln>
            <a:effectLst/>
          </p:spPr>
          <p:txBody>
            <a:bodyPr wrap="square" lIns="29384" tIns="29384" rIns="29384" bIns="29384" anchor="ct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a:r>
                <a:rPr lang="es-ES" sz="600" dirty="0">
                  <a:latin typeface="Arial" panose="020B0604020202020204" pitchFamily="34" charset="0"/>
                  <a:cs typeface="Arial" panose="020B0604020202020204" pitchFamily="34" charset="0"/>
                </a:rPr>
                <a:t>Muchos componentes (como calcio, sodio o hierro) que a menudo se encuentran en el agua potable pueden causar problemas de sabor, color y olor. Los componentes de sabor y olor se denominan componentes secundarios y están regulados por el estado de Texas, no por la EPA. Estos componentes no son motivo de preocupación para la salud. Por lo tanto, no se requiere que las secundarias se informen en este documento, pero pueden afectar en gran medida la apariencia y el sabor de su agua.</a:t>
              </a:r>
              <a:endParaRPr lang="en-US" sz="600" dirty="0">
                <a:latin typeface="Arial" panose="020B0604020202020204" pitchFamily="34" charset="0"/>
                <a:cs typeface="Arial" panose="020B0604020202020204" pitchFamily="34" charset="0"/>
              </a:endParaRPr>
            </a:p>
          </p:txBody>
        </p:sp>
      </p:grpSp>
      <p:grpSp>
        <p:nvGrpSpPr>
          <p:cNvPr id="66" name="Group 65"/>
          <p:cNvGrpSpPr/>
          <p:nvPr/>
        </p:nvGrpSpPr>
        <p:grpSpPr>
          <a:xfrm>
            <a:off x="3383227" y="2209799"/>
            <a:ext cx="3303377" cy="1201778"/>
            <a:chOff x="10972800" y="6548035"/>
            <a:chExt cx="11010902" cy="4005794"/>
          </a:xfrm>
        </p:grpSpPr>
        <p:sp>
          <p:nvSpPr>
            <p:cNvPr id="67" name="Rectangle 66"/>
            <p:cNvSpPr/>
            <p:nvPr/>
          </p:nvSpPr>
          <p:spPr>
            <a:xfrm>
              <a:off x="10972800" y="6548035"/>
              <a:ext cx="10972800" cy="487664"/>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4692" tIns="7346" rIns="14692" bIns="7346" rtlCol="0" anchor="ctr"/>
            <a:lstStyle/>
            <a:p>
              <a:pPr algn="ctr"/>
              <a:r>
                <a:rPr lang="es-ES" sz="840" b="1" spc="180" dirty="0">
                  <a:solidFill>
                    <a:schemeClr val="bg1"/>
                  </a:solidFill>
                  <a:latin typeface="Arial" panose="020B0604020202020204" pitchFamily="34" charset="0"/>
                  <a:cs typeface="Arial" panose="020B0604020202020204" pitchFamily="34" charset="0"/>
                </a:rPr>
                <a:t>INFORMACIÓN DE SALUD SOBRE EL PLOMO</a:t>
              </a:r>
              <a:endParaRPr lang="en-US" sz="840" b="1" spc="180" dirty="0">
                <a:solidFill>
                  <a:schemeClr val="bg1"/>
                </a:solidFill>
                <a:latin typeface="Arial" panose="020B0604020202020204" pitchFamily="34" charset="0"/>
                <a:cs typeface="Arial" panose="020B0604020202020204" pitchFamily="34" charset="0"/>
              </a:endParaRPr>
            </a:p>
          </p:txBody>
        </p:sp>
        <p:sp>
          <p:nvSpPr>
            <p:cNvPr id="68" name="Text Box 189"/>
            <p:cNvSpPr txBox="1">
              <a:spLocks noChangeArrowheads="1"/>
            </p:cNvSpPr>
            <p:nvPr/>
          </p:nvSpPr>
          <p:spPr bwMode="auto">
            <a:xfrm>
              <a:off x="11010902" y="6970598"/>
              <a:ext cx="10972800" cy="3583231"/>
            </a:xfrm>
            <a:prstGeom prst="rect">
              <a:avLst/>
            </a:prstGeom>
            <a:noFill/>
            <a:ln w="12700">
              <a:noFill/>
            </a:ln>
            <a:effectLst/>
          </p:spPr>
          <p:txBody>
            <a:bodyPr wrap="square" lIns="29384" tIns="29384" rIns="29384" bIns="29384" anchor="ct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a:r>
                <a:rPr lang="es-ES" sz="600" dirty="0">
                  <a:latin typeface="Arial" panose="020B0604020202020204" pitchFamily="34" charset="0"/>
                  <a:cs typeface="Arial" panose="020B0604020202020204" pitchFamily="34" charset="0"/>
                </a:rPr>
                <a:t>Si está presente, los niveles elevados de plomo pueden causar serios problemas de salud, especialmente para mujeres embarazadas y niños pequeños. El plomo en el agua potable proviene principalmente de materiales y </a:t>
              </a:r>
              <a:r>
                <a:rPr lang="es-ES" sz="600" dirty="0" smtClean="0">
                  <a:latin typeface="Arial" panose="020B0604020202020204" pitchFamily="34" charset="0"/>
                  <a:cs typeface="Arial" panose="020B0604020202020204" pitchFamily="34" charset="0"/>
                </a:rPr>
                <a:t>componentes </a:t>
              </a:r>
              <a:r>
                <a:rPr lang="es-ES" sz="600" dirty="0">
                  <a:latin typeface="Arial" panose="020B0604020202020204" pitchFamily="34" charset="0"/>
                  <a:cs typeface="Arial" panose="020B0604020202020204" pitchFamily="34" charset="0"/>
                </a:rPr>
                <a:t>asociados con líneas de servicio y plomería doméstica. Este suministro de agua es responsable de proporcionar agua potable de alta calidad, pero no puede controlar la variedad de materiales utilizados en los </a:t>
              </a:r>
              <a:r>
                <a:rPr lang="es-ES" sz="600" dirty="0" smtClean="0">
                  <a:latin typeface="Arial" panose="020B0604020202020204" pitchFamily="34" charset="0"/>
                  <a:cs typeface="Arial" panose="020B0604020202020204" pitchFamily="34" charset="0"/>
                </a:rPr>
                <a:t>componentes </a:t>
              </a:r>
              <a:r>
                <a:rPr lang="es-ES" sz="600" dirty="0">
                  <a:latin typeface="Arial" panose="020B0604020202020204" pitchFamily="34" charset="0"/>
                  <a:cs typeface="Arial" panose="020B0604020202020204" pitchFamily="34" charset="0"/>
                </a:rPr>
                <a:t>de plomería. Cuando su agua ha estado sentada durante varias horas, puede minimizar </a:t>
              </a:r>
              <a:r>
                <a:rPr lang="es-ES" sz="600" dirty="0" smtClean="0">
                  <a:latin typeface="Arial" panose="020B0604020202020204" pitchFamily="34" charset="0"/>
                  <a:cs typeface="Arial" panose="020B0604020202020204" pitchFamily="34" charset="0"/>
                </a:rPr>
                <a:t>la potencial </a:t>
              </a:r>
              <a:r>
                <a:rPr lang="es-ES" sz="600" dirty="0">
                  <a:latin typeface="Arial" panose="020B0604020202020204" pitchFamily="34" charset="0"/>
                  <a:cs typeface="Arial" panose="020B0604020202020204" pitchFamily="34" charset="0"/>
                </a:rPr>
                <a:t>de exposición al plomo enjuagando el grifo durante 30 segundos a dos minutos antes de usar agua para beber o cocinar. Si le preocupa el plomo en su agua, es posible que desee analizar su agua. La información sobre el plomo en el agua potable, los métodos de prueba y los pasos que puede seguir para minimizar la exposición están disponibles en la Línea directa de agua potable segura o en </a:t>
              </a:r>
              <a:r>
                <a:rPr lang="en-US" sz="600" u="sng" dirty="0">
                  <a:latin typeface="Arial" panose="020B0604020202020204" pitchFamily="34" charset="0"/>
                  <a:cs typeface="Arial" panose="020B0604020202020204" pitchFamily="34" charset="0"/>
                </a:rPr>
                <a:t>http://www.epa.gov/safewater/lead</a:t>
              </a:r>
              <a:r>
                <a:rPr lang="en-US" sz="600" dirty="0">
                  <a:latin typeface="Arial" panose="020B0604020202020204" pitchFamily="34" charset="0"/>
                  <a:cs typeface="Arial" panose="020B0604020202020204" pitchFamily="34" charset="0"/>
                </a:rPr>
                <a:t>.</a:t>
              </a:r>
            </a:p>
          </p:txBody>
        </p:sp>
      </p:grpSp>
      <p:grpSp>
        <p:nvGrpSpPr>
          <p:cNvPr id="77" name="Group 76"/>
          <p:cNvGrpSpPr/>
          <p:nvPr/>
        </p:nvGrpSpPr>
        <p:grpSpPr>
          <a:xfrm>
            <a:off x="6835199" y="1371601"/>
            <a:ext cx="3017617" cy="3182544"/>
            <a:chOff x="922421" y="3883818"/>
            <a:chExt cx="10058402" cy="9804805"/>
          </a:xfrm>
          <a:noFill/>
        </p:grpSpPr>
        <p:sp>
          <p:nvSpPr>
            <p:cNvPr id="78" name="Rectangle 77"/>
            <p:cNvSpPr/>
            <p:nvPr/>
          </p:nvSpPr>
          <p:spPr>
            <a:xfrm>
              <a:off x="922423" y="3883818"/>
              <a:ext cx="10058400" cy="457200"/>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4692" tIns="7346" rIns="14692" bIns="7346" rtlCol="0" anchor="ctr"/>
            <a:lstStyle/>
            <a:p>
              <a:pPr algn="ctr"/>
              <a:r>
                <a:rPr lang="en-US" sz="800" b="1" spc="180" dirty="0">
                  <a:solidFill>
                    <a:schemeClr val="bg1"/>
                  </a:solidFill>
                  <a:latin typeface="Arial" panose="020B0604020202020204" pitchFamily="34" charset="0"/>
                  <a:cs typeface="Arial" panose="020B0604020202020204" pitchFamily="34" charset="0"/>
                </a:rPr>
                <a:t>DEFINICIONES</a:t>
              </a:r>
            </a:p>
          </p:txBody>
        </p:sp>
        <p:sp>
          <p:nvSpPr>
            <p:cNvPr id="79" name="Text Box 189"/>
            <p:cNvSpPr txBox="1">
              <a:spLocks noChangeArrowheads="1"/>
            </p:cNvSpPr>
            <p:nvPr/>
          </p:nvSpPr>
          <p:spPr bwMode="auto">
            <a:xfrm>
              <a:off x="922421" y="4403079"/>
              <a:ext cx="10058399" cy="9285544"/>
            </a:xfrm>
            <a:prstGeom prst="rect">
              <a:avLst/>
            </a:prstGeom>
            <a:grpFill/>
            <a:ln w="12700">
              <a:noFill/>
            </a:ln>
            <a:effectLst/>
          </p:spPr>
          <p:txBody>
            <a:bodyPr wrap="square" lIns="29384" tIns="29384" rIns="29384" bIns="293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a:r>
                <a:rPr lang="es-ES" sz="600" dirty="0">
                  <a:latin typeface="Arial" panose="020B0604020202020204" pitchFamily="34" charset="0"/>
                  <a:cs typeface="Arial" panose="020B0604020202020204" pitchFamily="34" charset="0"/>
                </a:rPr>
                <a:t>Las tablas anteriores contienen términos y medidas científicas, algunas de las cuales pueden requerir explicación.</a:t>
              </a:r>
            </a:p>
            <a:p>
              <a:pPr algn="just"/>
              <a:endParaRPr lang="es-ES" sz="600" dirty="0">
                <a:latin typeface="Arial" panose="020B0604020202020204" pitchFamily="34" charset="0"/>
                <a:cs typeface="Arial" panose="020B0604020202020204" pitchFamily="34" charset="0"/>
              </a:endParaRPr>
            </a:p>
            <a:p>
              <a:pPr algn="just"/>
              <a:r>
                <a:rPr lang="es-ES" sz="600" b="1" dirty="0">
                  <a:solidFill>
                    <a:schemeClr val="tx2"/>
                  </a:solidFill>
                  <a:latin typeface="Arial" panose="020B0604020202020204" pitchFamily="34" charset="0"/>
                  <a:cs typeface="Arial" panose="020B0604020202020204" pitchFamily="34" charset="0"/>
                </a:rPr>
                <a:t>AL (Nivel de acción): </a:t>
              </a:r>
              <a:r>
                <a:rPr lang="es-ES" sz="600" dirty="0">
                  <a:latin typeface="Arial" panose="020B0604020202020204" pitchFamily="34" charset="0"/>
                  <a:cs typeface="Arial" panose="020B0604020202020204" pitchFamily="34" charset="0"/>
                </a:rPr>
                <a:t>la concentración de un contaminante que, si se excede, desencadena el tratamiento u otros requisitos que debe seguir un sistema de agua.</a:t>
              </a:r>
            </a:p>
            <a:p>
              <a:pPr algn="just"/>
              <a:r>
                <a:rPr lang="es-ES" sz="600" b="1" dirty="0">
                  <a:solidFill>
                    <a:schemeClr val="tx2"/>
                  </a:solidFill>
                  <a:latin typeface="Arial" panose="020B0604020202020204" pitchFamily="34" charset="0"/>
                  <a:cs typeface="Arial" panose="020B0604020202020204" pitchFamily="34" charset="0"/>
                </a:rPr>
                <a:t>ALG (Meta del nivel de acción): </a:t>
              </a:r>
              <a:r>
                <a:rPr lang="es-ES" sz="600" dirty="0">
                  <a:latin typeface="Arial" panose="020B0604020202020204" pitchFamily="34" charset="0"/>
                  <a:cs typeface="Arial" panose="020B0604020202020204" pitchFamily="34" charset="0"/>
                </a:rPr>
                <a:t>el nivel de un contaminante en el agua potable por debajo del cual no existe un riesgo conocido o esperado para la salud. Las ALG permiten un margen de seguridad.</a:t>
              </a:r>
            </a:p>
            <a:p>
              <a:pPr algn="just"/>
              <a:r>
                <a:rPr lang="es-ES" sz="600" b="1" dirty="0">
                  <a:solidFill>
                    <a:schemeClr val="tx2"/>
                  </a:solidFill>
                  <a:latin typeface="Arial" panose="020B0604020202020204" pitchFamily="34" charset="0"/>
                  <a:cs typeface="Arial" panose="020B0604020202020204" pitchFamily="34" charset="0"/>
                </a:rPr>
                <a:t>MCL (Nivel máximo de contaminante): </a:t>
              </a:r>
              <a:r>
                <a:rPr lang="es-ES" sz="600" dirty="0">
                  <a:latin typeface="Arial" panose="020B0604020202020204" pitchFamily="34" charset="0"/>
                  <a:cs typeface="Arial" panose="020B0604020202020204" pitchFamily="34" charset="0"/>
                </a:rPr>
                <a:t>el nivel más alto de un contaminante permitido en el agua potable. Los MCL se establecen tan cerca de los MCLG como sea posible utilizando la mejor tecnología de tratamiento disponible.</a:t>
              </a:r>
            </a:p>
            <a:p>
              <a:pPr algn="just"/>
              <a:r>
                <a:rPr lang="es-ES" sz="600" b="1" dirty="0">
                  <a:solidFill>
                    <a:schemeClr val="tx2"/>
                  </a:solidFill>
                  <a:latin typeface="Arial" panose="020B0604020202020204" pitchFamily="34" charset="0"/>
                  <a:cs typeface="Arial" panose="020B0604020202020204" pitchFamily="34" charset="0"/>
                </a:rPr>
                <a:t>MCLG (Meta del Nivel Máximo de Contaminante): </a:t>
              </a:r>
              <a:r>
                <a:rPr lang="es-ES" sz="600" dirty="0">
                  <a:latin typeface="Arial" panose="020B0604020202020204" pitchFamily="34" charset="0"/>
                  <a:cs typeface="Arial" panose="020B0604020202020204" pitchFamily="34" charset="0"/>
                </a:rPr>
                <a:t>el nivel de un contaminante en el agua potable por debajo del cual no existe un riesgo conocido o esperado para la salud. Los MCLG permiten un margen de seguridad.</a:t>
              </a:r>
            </a:p>
            <a:p>
              <a:pPr algn="just"/>
              <a:r>
                <a:rPr lang="es-ES" sz="600" b="1" dirty="0">
                  <a:solidFill>
                    <a:schemeClr val="tx2"/>
                  </a:solidFill>
                  <a:latin typeface="Arial" panose="020B0604020202020204" pitchFamily="34" charset="0"/>
                  <a:cs typeface="Arial" panose="020B0604020202020204" pitchFamily="34" charset="0"/>
                </a:rPr>
                <a:t>MFL -</a:t>
              </a:r>
              <a:r>
                <a:rPr lang="es-ES" sz="600" dirty="0">
                  <a:latin typeface="Arial" panose="020B0604020202020204" pitchFamily="34" charset="0"/>
                  <a:cs typeface="Arial" panose="020B0604020202020204" pitchFamily="34" charset="0"/>
                </a:rPr>
                <a:t> Millones de fibras por litro (una medida de asbesto)</a:t>
              </a:r>
            </a:p>
            <a:p>
              <a:pPr algn="just"/>
              <a:r>
                <a:rPr lang="es-ES" sz="600" b="1" dirty="0">
                  <a:solidFill>
                    <a:schemeClr val="tx2"/>
                  </a:solidFill>
                  <a:latin typeface="Arial" panose="020B0604020202020204" pitchFamily="34" charset="0"/>
                  <a:cs typeface="Arial" panose="020B0604020202020204" pitchFamily="34" charset="0"/>
                </a:rPr>
                <a:t>MRDL (Nivel máximo de desinfectante residual): </a:t>
              </a:r>
              <a:r>
                <a:rPr lang="es-ES" sz="600" dirty="0">
                  <a:latin typeface="Arial" panose="020B0604020202020204" pitchFamily="34" charset="0"/>
                  <a:cs typeface="Arial" panose="020B0604020202020204" pitchFamily="34" charset="0"/>
                </a:rPr>
                <a:t>el nivel más alto de desinfectante permitido en el agua potable. Existe evidencia convincente de que la adición de un desinfectante es necesaria para el control de contaminantes microbianos.</a:t>
              </a:r>
            </a:p>
            <a:p>
              <a:pPr algn="just"/>
              <a:r>
                <a:rPr lang="es-ES" sz="600" b="1" dirty="0">
                  <a:solidFill>
                    <a:schemeClr val="tx2"/>
                  </a:solidFill>
                  <a:latin typeface="Arial" panose="020B0604020202020204" pitchFamily="34" charset="0"/>
                  <a:cs typeface="Arial" panose="020B0604020202020204" pitchFamily="34" charset="0"/>
                </a:rPr>
                <a:t>MRDLG (Meta del nivel máximo de desinfectante residual): </a:t>
              </a:r>
              <a:r>
                <a:rPr lang="es-ES" sz="600" dirty="0">
                  <a:latin typeface="Arial" panose="020B0604020202020204" pitchFamily="34" charset="0"/>
                  <a:cs typeface="Arial" panose="020B0604020202020204" pitchFamily="34" charset="0"/>
                </a:rPr>
                <a:t>el nivel de un desinfectante de agua potable por debajo del cual no existe un riesgo conocido o esperado para la salud. Los MRDLG no reflejan los beneficios del uso de desinfectantes para controlar los contaminantes microbianos.</a:t>
              </a:r>
            </a:p>
            <a:p>
              <a:pPr algn="just"/>
              <a:r>
                <a:rPr lang="es-ES" sz="600" b="1" dirty="0">
                  <a:solidFill>
                    <a:schemeClr val="tx2"/>
                  </a:solidFill>
                  <a:latin typeface="Arial" panose="020B0604020202020204" pitchFamily="34" charset="0"/>
                  <a:cs typeface="Arial" panose="020B0604020202020204" pitchFamily="34" charset="0"/>
                </a:rPr>
                <a:t>NA - </a:t>
              </a:r>
              <a:r>
                <a:rPr lang="es-ES" sz="600" dirty="0">
                  <a:latin typeface="Arial" panose="020B0604020202020204" pitchFamily="34" charset="0"/>
                  <a:cs typeface="Arial" panose="020B0604020202020204" pitchFamily="34" charset="0"/>
                </a:rPr>
                <a:t>No aplicable</a:t>
              </a:r>
            </a:p>
            <a:p>
              <a:pPr algn="just"/>
              <a:r>
                <a:rPr lang="es-ES" sz="600" b="1" dirty="0">
                  <a:solidFill>
                    <a:schemeClr val="tx2"/>
                  </a:solidFill>
                  <a:latin typeface="Arial" panose="020B0604020202020204" pitchFamily="34" charset="0"/>
                  <a:cs typeface="Arial" panose="020B0604020202020204" pitchFamily="34" charset="0"/>
                </a:rPr>
                <a:t>NTU - </a:t>
              </a:r>
              <a:r>
                <a:rPr lang="es-ES" sz="600" dirty="0">
                  <a:latin typeface="Arial" panose="020B0604020202020204" pitchFamily="34" charset="0"/>
                  <a:cs typeface="Arial" panose="020B0604020202020204" pitchFamily="34" charset="0"/>
                </a:rPr>
                <a:t>Unidades de turbidez nefelométrica</a:t>
              </a:r>
            </a:p>
            <a:p>
              <a:pPr algn="just"/>
              <a:r>
                <a:rPr lang="es-ES" sz="600" b="1" dirty="0">
                  <a:solidFill>
                    <a:schemeClr val="tx2"/>
                  </a:solidFill>
                  <a:latin typeface="Arial" panose="020B0604020202020204" pitchFamily="34" charset="0"/>
                  <a:cs typeface="Arial" panose="020B0604020202020204" pitchFamily="34" charset="0"/>
                </a:rPr>
                <a:t>pCi / L - </a:t>
              </a:r>
              <a:r>
                <a:rPr lang="es-ES" sz="600" dirty="0">
                  <a:latin typeface="Arial" panose="020B0604020202020204" pitchFamily="34" charset="0"/>
                  <a:cs typeface="Arial" panose="020B0604020202020204" pitchFamily="34" charset="0"/>
                </a:rPr>
                <a:t>Picocuries por litro (una medida de radiactividad)</a:t>
              </a:r>
            </a:p>
            <a:p>
              <a:pPr algn="just"/>
              <a:r>
                <a:rPr lang="es-ES" sz="600" b="1" dirty="0">
                  <a:solidFill>
                    <a:schemeClr val="tx2"/>
                  </a:solidFill>
                  <a:latin typeface="Arial" panose="020B0604020202020204" pitchFamily="34" charset="0"/>
                  <a:cs typeface="Arial" panose="020B0604020202020204" pitchFamily="34" charset="0"/>
                </a:rPr>
                <a:t>ppm - </a:t>
              </a:r>
              <a:r>
                <a:rPr lang="es-ES" sz="600" dirty="0">
                  <a:latin typeface="Arial" panose="020B0604020202020204" pitchFamily="34" charset="0"/>
                  <a:cs typeface="Arial" panose="020B0604020202020204" pitchFamily="34" charset="0"/>
                </a:rPr>
                <a:t>Partes por millón o miligramos por litro (mg / L)</a:t>
              </a:r>
            </a:p>
            <a:p>
              <a:pPr algn="just"/>
              <a:r>
                <a:rPr lang="es-ES" sz="600" b="1" dirty="0">
                  <a:solidFill>
                    <a:schemeClr val="tx2"/>
                  </a:solidFill>
                  <a:latin typeface="Arial" panose="020B0604020202020204" pitchFamily="34" charset="0"/>
                  <a:cs typeface="Arial" panose="020B0604020202020204" pitchFamily="34" charset="0"/>
                </a:rPr>
                <a:t>ppb: </a:t>
              </a:r>
              <a:r>
                <a:rPr lang="es-ES" sz="600" dirty="0">
                  <a:latin typeface="Arial" panose="020B0604020202020204" pitchFamily="34" charset="0"/>
                  <a:cs typeface="Arial" panose="020B0604020202020204" pitchFamily="34" charset="0"/>
                </a:rPr>
                <a:t>partes por mil millones o micogramos por litro (µg / L)</a:t>
              </a:r>
            </a:p>
            <a:p>
              <a:pPr algn="just"/>
              <a:r>
                <a:rPr lang="es-ES" sz="600" b="1" dirty="0">
                  <a:solidFill>
                    <a:schemeClr val="tx2"/>
                  </a:solidFill>
                  <a:latin typeface="Arial" panose="020B0604020202020204" pitchFamily="34" charset="0"/>
                  <a:cs typeface="Arial" panose="020B0604020202020204" pitchFamily="34" charset="0"/>
                </a:rPr>
                <a:t>ppt - </a:t>
              </a:r>
              <a:r>
                <a:rPr lang="es-ES" sz="600" dirty="0">
                  <a:latin typeface="Arial" panose="020B0604020202020204" pitchFamily="34" charset="0"/>
                  <a:cs typeface="Arial" panose="020B0604020202020204" pitchFamily="34" charset="0"/>
                </a:rPr>
                <a:t>Partes por trillón o nanogramos por litro (ng / L)</a:t>
              </a:r>
            </a:p>
            <a:p>
              <a:pPr algn="just"/>
              <a:r>
                <a:rPr lang="es-ES" sz="600" b="1" dirty="0">
                  <a:solidFill>
                    <a:schemeClr val="tx2"/>
                  </a:solidFill>
                  <a:latin typeface="Arial" panose="020B0604020202020204" pitchFamily="34" charset="0"/>
                  <a:cs typeface="Arial" panose="020B0604020202020204" pitchFamily="34" charset="0"/>
                </a:rPr>
                <a:t>ppq - </a:t>
              </a:r>
              <a:r>
                <a:rPr lang="es-ES" sz="600" dirty="0">
                  <a:latin typeface="Arial" panose="020B0604020202020204" pitchFamily="34" charset="0"/>
                  <a:cs typeface="Arial" panose="020B0604020202020204" pitchFamily="34" charset="0"/>
                </a:rPr>
                <a:t>Partes por </a:t>
              </a:r>
              <a:r>
                <a:rPr lang="es-ES" sz="600" dirty="0" smtClean="0">
                  <a:latin typeface="Arial" panose="020B0604020202020204" pitchFamily="34" charset="0"/>
                  <a:cs typeface="Arial" panose="020B0604020202020204" pitchFamily="34" charset="0"/>
                </a:rPr>
                <a:t>quintillón </a:t>
              </a:r>
              <a:r>
                <a:rPr lang="es-ES" sz="600" dirty="0">
                  <a:latin typeface="Arial" panose="020B0604020202020204" pitchFamily="34" charset="0"/>
                  <a:cs typeface="Arial" panose="020B0604020202020204" pitchFamily="34" charset="0"/>
                </a:rPr>
                <a:t>o picogramos por litro (pg / L)</a:t>
              </a:r>
            </a:p>
            <a:p>
              <a:pPr algn="just"/>
              <a:r>
                <a:rPr lang="es-ES" sz="600" b="1" dirty="0">
                  <a:solidFill>
                    <a:schemeClr val="tx2"/>
                  </a:solidFill>
                  <a:latin typeface="Arial" panose="020B0604020202020204" pitchFamily="34" charset="0"/>
                  <a:cs typeface="Arial" panose="020B0604020202020204" pitchFamily="34" charset="0"/>
                </a:rPr>
                <a:t>TT - </a:t>
              </a:r>
              <a:r>
                <a:rPr lang="es-ES" sz="600" dirty="0">
                  <a:latin typeface="Arial" panose="020B0604020202020204" pitchFamily="34" charset="0"/>
                  <a:cs typeface="Arial" panose="020B0604020202020204" pitchFamily="34" charset="0"/>
                </a:rPr>
                <a:t>Técnica de tratamiento</a:t>
              </a:r>
            </a:p>
            <a:p>
              <a:pPr algn="just"/>
              <a:r>
                <a:rPr lang="es-ES" sz="600" b="1" dirty="0">
                  <a:solidFill>
                    <a:schemeClr val="tx2"/>
                  </a:solidFill>
                  <a:latin typeface="Arial" panose="020B0604020202020204" pitchFamily="34" charset="0"/>
                  <a:cs typeface="Arial" panose="020B0604020202020204" pitchFamily="34" charset="0"/>
                </a:rPr>
                <a:t>µ</a:t>
              </a:r>
              <a:r>
                <a:rPr lang="es-ES" sz="600" b="1" dirty="0" err="1">
                  <a:solidFill>
                    <a:schemeClr val="tx2"/>
                  </a:solidFill>
                  <a:latin typeface="Arial" panose="020B0604020202020204" pitchFamily="34" charset="0"/>
                  <a:cs typeface="Arial" panose="020B0604020202020204" pitchFamily="34" charset="0"/>
                </a:rPr>
                <a:t>mhos</a:t>
              </a:r>
              <a:r>
                <a:rPr lang="es-ES" sz="600" b="1" dirty="0">
                  <a:solidFill>
                    <a:schemeClr val="tx2"/>
                  </a:solidFill>
                  <a:latin typeface="Arial" panose="020B0604020202020204" pitchFamily="34" charset="0"/>
                  <a:cs typeface="Arial" panose="020B0604020202020204" pitchFamily="34" charset="0"/>
                </a:rPr>
                <a:t> / cm: </a:t>
              </a:r>
              <a:r>
                <a:rPr lang="es-ES" sz="600" dirty="0">
                  <a:latin typeface="Arial" panose="020B0604020202020204" pitchFamily="34" charset="0"/>
                  <a:cs typeface="Arial" panose="020B0604020202020204" pitchFamily="34" charset="0"/>
                </a:rPr>
                <a:t>micromhos por centímetro (una medida de conductividad)</a:t>
              </a:r>
              <a:endParaRPr lang="en-US" sz="600" dirty="0">
                <a:latin typeface="Arial" panose="020B0604020202020204" pitchFamily="34" charset="0"/>
                <a:cs typeface="Arial" panose="020B0604020202020204" pitchFamily="34" charset="0"/>
              </a:endParaRPr>
            </a:p>
            <a:p>
              <a:pPr algn="just"/>
              <a:endParaRPr lang="en-US" sz="600" dirty="0">
                <a:latin typeface="Arial" panose="020B0604020202020204" pitchFamily="34" charset="0"/>
                <a:cs typeface="Arial" panose="020B0604020202020204" pitchFamily="34" charset="0"/>
              </a:endParaRPr>
            </a:p>
          </p:txBody>
        </p:sp>
      </p:grpSp>
      <p:grpSp>
        <p:nvGrpSpPr>
          <p:cNvPr id="50" name="Group 49"/>
          <p:cNvGrpSpPr/>
          <p:nvPr/>
        </p:nvGrpSpPr>
        <p:grpSpPr>
          <a:xfrm>
            <a:off x="362291" y="304800"/>
            <a:ext cx="9339519" cy="760805"/>
            <a:chOff x="903334" y="359664"/>
            <a:chExt cx="31130730" cy="2535936"/>
          </a:xfrm>
        </p:grpSpPr>
        <p:pic>
          <p:nvPicPr>
            <p:cNvPr id="13" name="Picture 12"/>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100000">
                          <a14:foregroundMark x1="16323" y1="4262" x2="16323" y2="4262"/>
                          <a14:foregroundMark x1="11094" y1="9016" x2="19968" y2="1148"/>
                          <a14:foregroundMark x1="21078" y1="656" x2="78288" y2="656"/>
                          <a14:foregroundMark x1="81616" y1="3770" x2="87797" y2="9344"/>
                          <a14:foregroundMark x1="87797" y1="9836" x2="83677" y2="19016"/>
                          <a14:foregroundMark x1="83677" y1="19180" x2="81775" y2="29672"/>
                          <a14:foregroundMark x1="82726" y1="40164" x2="84945" y2="48852"/>
                          <a14:foregroundMark x1="85737" y1="47377" x2="89699" y2="43279"/>
                          <a14:foregroundMark x1="90016" y1="43279" x2="92868" y2="43770"/>
                          <a14:foregroundMark x1="93344" y1="43934" x2="94453" y2="47869"/>
                          <a14:foregroundMark x1="94453" y1="48033" x2="99683" y2="56885"/>
                          <a14:foregroundMark x1="99525" y1="57869" x2="96830" y2="62131"/>
                          <a14:foregroundMark x1="96513" y1="62295" x2="93819" y2="70984"/>
                          <a14:foregroundMark x1="93661" y1="70984" x2="85895" y2="79508"/>
                          <a14:foregroundMark x1="85737" y1="79180" x2="73059" y2="86230"/>
                          <a14:foregroundMark x1="73059" y1="86230" x2="60539" y2="92131"/>
                          <a14:foregroundMark x1="61331" y1="91803" x2="51506" y2="98689"/>
                          <a14:foregroundMark x1="51189" y1="98852" x2="39778" y2="91475"/>
                          <a14:foregroundMark x1="40412" y1="91803" x2="25515" y2="85410"/>
                          <a14:foregroundMark x1="25832" y1="85574" x2="13788" y2="79344"/>
                          <a14:foregroundMark x1="14263" y1="79672" x2="5071" y2="67377"/>
                          <a14:foregroundMark x1="4754" y1="67377" x2="4279" y2="62623"/>
                          <a14:foregroundMark x1="4120" y1="62623" x2="317" y2="57541"/>
                          <a14:foregroundMark x1="475" y1="56721" x2="6022" y2="47213"/>
                          <a14:foregroundMark x1="6022" y1="46230" x2="8082" y2="42623"/>
                          <a14:foregroundMark x1="8399" y1="43279" x2="15531" y2="47869"/>
                          <a14:foregroundMark x1="85578" y1="50656" x2="83677" y2="62459"/>
                          <a14:foregroundMark x1="42314" y1="9672" x2="63074" y2="14262"/>
                          <a14:foregroundMark x1="62599" y1="9344" x2="53249" y2="26721"/>
                          <a14:foregroundMark x1="48811" y1="18689" x2="58162" y2="18525"/>
                          <a14:foregroundMark x1="67195" y1="8689" x2="60856" y2="21803"/>
                          <a14:foregroundMark x1="8399" y1="44426" x2="9509" y2="62131"/>
                          <a14:foregroundMark x1="13946" y1="48361" x2="12837" y2="57049"/>
                          <a14:foregroundMark x1="3170" y1="55738" x2="10460" y2="60000"/>
                          <a14:foregroundMark x1="3962" y1="57377" x2="7607" y2="51311"/>
                          <a14:foregroundMark x1="11727" y1="55574" x2="14739" y2="75410"/>
                          <a14:foregroundMark x1="5230" y1="65902" x2="19493" y2="70492"/>
                          <a14:foregroundMark x1="13471" y1="74262" x2="42631" y2="90492"/>
                          <a14:foregroundMark x1="17908" y1="70164" x2="38352" y2="81639"/>
                          <a14:foregroundMark x1="22662" y1="82131" x2="46751" y2="92623"/>
                          <a14:foregroundMark x1="32330" y1="81475" x2="50238" y2="90000"/>
                          <a14:foregroundMark x1="33914" y1="77213" x2="51823" y2="88197"/>
                          <a14:foregroundMark x1="48970" y1="95902" x2="56894" y2="81967"/>
                          <a14:foregroundMark x1="50238" y1="96230" x2="63074" y2="76721"/>
                          <a14:foregroundMark x1="71315" y1="9672" x2="68146" y2="16885"/>
                          <a14:foregroundMark x1="91759" y1="44918" x2="84469" y2="67377"/>
                          <a14:foregroundMark x1="84469" y1="67377" x2="84469" y2="67377"/>
                          <a14:foregroundMark x1="93819" y1="50820" x2="90808" y2="65410"/>
                          <a14:foregroundMark x1="95880" y1="56393" x2="90333" y2="65246"/>
                          <a14:foregroundMark x1="90333" y1="65410" x2="90333" y2="65410"/>
                          <a14:foregroundMark x1="93502" y1="64754" x2="56894" y2="91803"/>
                          <a14:foregroundMark x1="56894" y1="91803" x2="56894" y2="91803"/>
                          <a14:foregroundMark x1="58954" y1="86393" x2="84152" y2="65574"/>
                          <a14:foregroundMark x1="93185" y1="67377" x2="66086" y2="86885"/>
                          <a14:foregroundMark x1="11569" y1="12131" x2="15531" y2="21475"/>
                          <a14:foregroundMark x1="15689" y1="22131" x2="17433" y2="32131"/>
                          <a14:foregroundMark x1="19176" y1="9180" x2="37401" y2="25082"/>
                          <a14:foregroundMark x1="12837" y1="9508" x2="20602" y2="2787"/>
                          <a14:foregroundMark x1="20919" y1="2787" x2="42631" y2="25410"/>
                          <a14:foregroundMark x1="13312" y1="10164" x2="32330" y2="24918"/>
                          <a14:foregroundMark x1="30269" y1="26066" x2="56894" y2="46230"/>
                          <a14:foregroundMark x1="67195" y1="14426" x2="65135" y2="20492"/>
                          <a14:foregroundMark x1="5547" y1="69016" x2="9984" y2="75902"/>
                          <a14:foregroundMark x1="40571" y1="25738" x2="62124" y2="47213"/>
                          <a14:foregroundMark x1="60697" y1="48033" x2="76545" y2="65410"/>
                          <a14:foregroundMark x1="76545" y1="65410" x2="76545" y2="65410"/>
                        </a14:backgroundRemoval>
                      </a14:imgEffect>
                    </a14:imgLayer>
                  </a14:imgProps>
                </a:ext>
                <a:ext uri="{28A0092B-C50C-407E-A947-70E740481C1C}">
                  <a14:useLocalDpi xmlns:a14="http://schemas.microsoft.com/office/drawing/2010/main" val="0"/>
                </a:ext>
              </a:extLst>
            </a:blip>
            <a:stretch>
              <a:fillRect/>
            </a:stretch>
          </p:blipFill>
          <p:spPr>
            <a:xfrm>
              <a:off x="29412785" y="359664"/>
              <a:ext cx="2621279" cy="2535936"/>
            </a:xfrm>
            <a:prstGeom prst="rect">
              <a:avLst/>
            </a:prstGeom>
          </p:spPr>
        </p:pic>
        <p:pic>
          <p:nvPicPr>
            <p:cNvPr id="41" name="Picture 4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3334" y="362711"/>
              <a:ext cx="2602283" cy="2532889"/>
            </a:xfrm>
            <a:prstGeom prst="rect">
              <a:avLst/>
            </a:prstGeom>
          </p:spPr>
        </p:pic>
      </p:grpSp>
      <p:sp>
        <p:nvSpPr>
          <p:cNvPr id="47" name="Rectangle 46"/>
          <p:cNvSpPr/>
          <p:nvPr/>
        </p:nvSpPr>
        <p:spPr>
          <a:xfrm>
            <a:off x="1174013" y="391641"/>
            <a:ext cx="7677652" cy="951030"/>
          </a:xfrm>
          <a:prstGeom prst="rect">
            <a:avLst/>
          </a:prstGeom>
          <a:solidFill>
            <a:srgbClr val="002060"/>
          </a:solidFill>
        </p:spPr>
        <p:txBody>
          <a:bodyPr wrap="square" lIns="27433" tIns="13716" rIns="27433" bIns="13716">
            <a:spAutoFit/>
          </a:bodyPr>
          <a:lstStyle/>
          <a:p>
            <a:pPr algn="ctr"/>
            <a:r>
              <a:rPr lang="en-US" sz="2000" b="1" dirty="0" smtClean="0">
                <a:ln w="9525">
                  <a:solidFill>
                    <a:schemeClr val="tx1"/>
                  </a:solidFill>
                  <a:prstDash val="solid"/>
                </a:ln>
                <a:solidFill>
                  <a:srgbClr val="FFC000"/>
                </a:solidFill>
                <a:latin typeface="Arial" panose="020B0604020202020204" pitchFamily="34" charset="0"/>
                <a:cs typeface="Arial" panose="020B0604020202020204" pitchFamily="34" charset="0"/>
              </a:rPr>
              <a:t>2021 </a:t>
            </a:r>
            <a:r>
              <a:rPr lang="es-ES" sz="2000" b="1" dirty="0">
                <a:ln w="9525">
                  <a:solidFill>
                    <a:schemeClr val="tx1"/>
                  </a:solidFill>
                  <a:prstDash val="solid"/>
                </a:ln>
                <a:solidFill>
                  <a:srgbClr val="FFC000"/>
                </a:solidFill>
                <a:latin typeface="Arial" panose="020B0604020202020204" pitchFamily="34" charset="0"/>
                <a:cs typeface="Arial" panose="020B0604020202020204" pitchFamily="34" charset="0"/>
              </a:rPr>
              <a:t>INFORME ANUAL DE CALIDAD DEL AGUA POTABLE</a:t>
            </a:r>
          </a:p>
          <a:p>
            <a:pPr algn="ctr"/>
            <a:r>
              <a:rPr lang="es-ES" sz="2000" b="1" dirty="0">
                <a:ln w="9525">
                  <a:solidFill>
                    <a:schemeClr val="tx1"/>
                  </a:solidFill>
                  <a:prstDash val="solid"/>
                </a:ln>
                <a:solidFill>
                  <a:srgbClr val="FFC000"/>
                </a:solidFill>
                <a:latin typeface="Arial" panose="020B0604020202020204" pitchFamily="34" charset="0"/>
                <a:cs typeface="Arial" panose="020B0604020202020204" pitchFamily="34" charset="0"/>
              </a:rPr>
              <a:t>SISTEMA DE AGUA </a:t>
            </a:r>
            <a:r>
              <a:rPr lang="es-ES" sz="2000" b="1" dirty="0" smtClean="0">
                <a:ln w="9525">
                  <a:solidFill>
                    <a:schemeClr val="tx1"/>
                  </a:solidFill>
                  <a:prstDash val="solid"/>
                </a:ln>
                <a:solidFill>
                  <a:srgbClr val="FFC000"/>
                </a:solidFill>
                <a:latin typeface="Arial" panose="020B0604020202020204" pitchFamily="34" charset="0"/>
                <a:cs typeface="Arial" panose="020B0604020202020204" pitchFamily="34" charset="0"/>
              </a:rPr>
              <a:t>DE BASE </a:t>
            </a:r>
            <a:r>
              <a:rPr lang="es-ES" sz="2000" b="1" dirty="0">
                <a:ln w="9525">
                  <a:solidFill>
                    <a:schemeClr val="tx1"/>
                  </a:solidFill>
                  <a:prstDash val="solid"/>
                </a:ln>
                <a:solidFill>
                  <a:srgbClr val="FFC000"/>
                </a:solidFill>
                <a:latin typeface="Arial" panose="020B0604020202020204" pitchFamily="34" charset="0"/>
                <a:cs typeface="Arial" panose="020B0604020202020204" pitchFamily="34" charset="0"/>
              </a:rPr>
              <a:t>DE LA FUERZA AÉREA LAUGHLIN</a:t>
            </a:r>
            <a:endParaRPr lang="en-US" sz="2000" b="1" dirty="0">
              <a:ln w="9525">
                <a:solidFill>
                  <a:schemeClr val="tx1"/>
                </a:solidFill>
                <a:prstDash val="solid"/>
              </a:ln>
              <a:solidFill>
                <a:srgbClr val="FFC000"/>
              </a:solidFill>
              <a:latin typeface="Arial" panose="020B0604020202020204" pitchFamily="34" charset="0"/>
              <a:cs typeface="Arial" panose="020B0604020202020204" pitchFamily="34" charset="0"/>
            </a:endParaRPr>
          </a:p>
        </p:txBody>
      </p:sp>
      <p:sp>
        <p:nvSpPr>
          <p:cNvPr id="33" name="Rectangle 32"/>
          <p:cNvSpPr/>
          <p:nvPr/>
        </p:nvSpPr>
        <p:spPr>
          <a:xfrm>
            <a:off x="91281" y="7309700"/>
            <a:ext cx="9875838" cy="310301"/>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4692" tIns="7346" rIns="14692" bIns="7346" rtlCol="0" anchor="ctr">
            <a:spAutoFit/>
          </a:bodyPr>
          <a:lstStyle/>
          <a:p>
            <a:pPr algn="ctr"/>
            <a:r>
              <a:rPr lang="en-US" sz="960" b="1" spc="180" dirty="0">
                <a:ln w="3175">
                  <a:solidFill>
                    <a:schemeClr val="tx2"/>
                  </a:solidFill>
                </a:ln>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Laughlin AFB, Texas </a:t>
            </a:r>
          </a:p>
          <a:p>
            <a:pPr algn="ctr"/>
            <a:r>
              <a:rPr lang="en-US" sz="960" b="1" spc="180" dirty="0">
                <a:ln w="3175">
                  <a:solidFill>
                    <a:schemeClr val="tx2"/>
                  </a:solidFill>
                </a:ln>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PWS ID Number: TX 2330006</a:t>
            </a:r>
          </a:p>
        </p:txBody>
      </p:sp>
      <p:pic>
        <p:nvPicPr>
          <p:cNvPr id="8" name="Picture 7"/>
          <p:cNvPicPr>
            <a:picLocks noChangeAspect="1"/>
          </p:cNvPicPr>
          <p:nvPr/>
        </p:nvPicPr>
        <p:blipFill>
          <a:blip r:embed="rId6"/>
          <a:stretch>
            <a:fillRect/>
          </a:stretch>
        </p:blipFill>
        <p:spPr>
          <a:xfrm>
            <a:off x="3285758" y="4502369"/>
            <a:ext cx="6712463" cy="2804454"/>
          </a:xfrm>
          <a:prstGeom prst="rect">
            <a:avLst/>
          </a:prstGeom>
        </p:spPr>
      </p:pic>
    </p:spTree>
    <p:extLst>
      <p:ext uri="{BB962C8B-B14F-4D97-AF65-F5344CB8AC3E}">
        <p14:creationId xmlns:p14="http://schemas.microsoft.com/office/powerpoint/2010/main" val="1682117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491805497"/>
              </p:ext>
            </p:extLst>
          </p:nvPr>
        </p:nvGraphicFramePr>
        <p:xfrm>
          <a:off x="114028" y="1262662"/>
          <a:ext cx="7360129" cy="655831"/>
        </p:xfrm>
        <a:graphic>
          <a:graphicData uri="http://schemas.openxmlformats.org/drawingml/2006/table">
            <a:tbl>
              <a:tblPr firstRow="1" bandRow="1">
                <a:tableStyleId>{5C22544A-7EE6-4342-B048-85BDC9FD1C3A}</a:tableStyleId>
              </a:tblPr>
              <a:tblGrid>
                <a:gridCol w="748925">
                  <a:extLst>
                    <a:ext uri="{9D8B030D-6E8A-4147-A177-3AD203B41FA5}">
                      <a16:colId xmlns:a16="http://schemas.microsoft.com/office/drawing/2014/main" val="20000"/>
                    </a:ext>
                  </a:extLst>
                </a:gridCol>
                <a:gridCol w="361550">
                  <a:extLst>
                    <a:ext uri="{9D8B030D-6E8A-4147-A177-3AD203B41FA5}">
                      <a16:colId xmlns:a16="http://schemas.microsoft.com/office/drawing/2014/main" val="20001"/>
                    </a:ext>
                  </a:extLst>
                </a:gridCol>
                <a:gridCol w="1702953">
                  <a:extLst>
                    <a:ext uri="{9D8B030D-6E8A-4147-A177-3AD203B41FA5}">
                      <a16:colId xmlns:a16="http://schemas.microsoft.com/office/drawing/2014/main" val="20002"/>
                    </a:ext>
                  </a:extLst>
                </a:gridCol>
                <a:gridCol w="703357">
                  <a:extLst>
                    <a:ext uri="{9D8B030D-6E8A-4147-A177-3AD203B41FA5}">
                      <a16:colId xmlns:a16="http://schemas.microsoft.com/office/drawing/2014/main" val="20003"/>
                    </a:ext>
                  </a:extLst>
                </a:gridCol>
                <a:gridCol w="753597">
                  <a:extLst>
                    <a:ext uri="{9D8B030D-6E8A-4147-A177-3AD203B41FA5}">
                      <a16:colId xmlns:a16="http://schemas.microsoft.com/office/drawing/2014/main" val="20004"/>
                    </a:ext>
                  </a:extLst>
                </a:gridCol>
                <a:gridCol w="1230875">
                  <a:extLst>
                    <a:ext uri="{9D8B030D-6E8A-4147-A177-3AD203B41FA5}">
                      <a16:colId xmlns:a16="http://schemas.microsoft.com/office/drawing/2014/main" val="20005"/>
                    </a:ext>
                  </a:extLst>
                </a:gridCol>
                <a:gridCol w="412671">
                  <a:extLst>
                    <a:ext uri="{9D8B030D-6E8A-4147-A177-3AD203B41FA5}">
                      <a16:colId xmlns:a16="http://schemas.microsoft.com/office/drawing/2014/main" val="20006"/>
                    </a:ext>
                  </a:extLst>
                </a:gridCol>
                <a:gridCol w="1446201">
                  <a:extLst>
                    <a:ext uri="{9D8B030D-6E8A-4147-A177-3AD203B41FA5}">
                      <a16:colId xmlns:a16="http://schemas.microsoft.com/office/drawing/2014/main" val="20007"/>
                    </a:ext>
                  </a:extLst>
                </a:gridCol>
              </a:tblGrid>
              <a:tr h="166563">
                <a:tc gridSpan="8">
                  <a:txBody>
                    <a:bodyPr/>
                    <a:lstStyle/>
                    <a:p>
                      <a:pPr algn="l"/>
                      <a:r>
                        <a:rPr lang="en-US" sz="800" dirty="0" smtClean="0">
                          <a:solidFill>
                            <a:schemeClr val="tx2"/>
                          </a:solidFill>
                          <a:latin typeface="Arial" panose="020B0604020202020204" pitchFamily="34" charset="0"/>
                          <a:cs typeface="Arial" panose="020B0604020202020204" pitchFamily="34" charset="0"/>
                        </a:rPr>
                        <a:t>BACTERIAS</a:t>
                      </a:r>
                      <a:r>
                        <a:rPr lang="en-US" sz="800" baseline="0" dirty="0" smtClean="0">
                          <a:solidFill>
                            <a:schemeClr val="tx2"/>
                          </a:solidFill>
                          <a:latin typeface="Arial" panose="020B0604020202020204" pitchFamily="34" charset="0"/>
                          <a:cs typeface="Arial" panose="020B0604020202020204" pitchFamily="34" charset="0"/>
                        </a:rPr>
                        <a:t> DE COLIFORME </a:t>
                      </a:r>
                      <a:endParaRPr lang="en-US" sz="800" dirty="0">
                        <a:solidFill>
                          <a:schemeClr val="tx2"/>
                        </a:solidFill>
                        <a:latin typeface="Arial" panose="020B0604020202020204" pitchFamily="34" charset="0"/>
                        <a:cs typeface="Arial" panose="020B0604020202020204" pitchFamily="34" charset="0"/>
                      </a:endParaRPr>
                    </a:p>
                  </a:txBody>
                  <a:tcPr marL="27433" marR="27433" marT="13716" marB="13716"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265313">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Constituyente</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MCLG</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40272" rtl="0" eaLnBrk="1" fontAlgn="auto" latinLnBrk="0" hangingPunct="1">
                        <a:lnSpc>
                          <a:spcPct val="107000"/>
                        </a:lnSpc>
                        <a:spcBef>
                          <a:spcPts val="0"/>
                        </a:spcBef>
                        <a:spcAft>
                          <a:spcPts val="0"/>
                        </a:spcAft>
                        <a:buClrTx/>
                        <a:buSzTx/>
                        <a:buFontTx/>
                        <a:buNone/>
                        <a:tabLst>
                          <a:tab pos="400050" algn="l"/>
                          <a:tab pos="457200" algn="l"/>
                          <a:tab pos="1314450" algn="r"/>
                        </a:tabLst>
                        <a:defRPr/>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 Coliforme, Total</a:t>
                      </a:r>
                      <a:endPar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Mayor</a:t>
                      </a:r>
                      <a:r>
                        <a:rPr lang="en-US" sz="600" baseline="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 Numero de Positivos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Coliformes</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Fecales o E. Coli MCL</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Numero</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Total de Muestras Positivas de E.Coli Coliformes Fecales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Violacion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Fuente</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Probable de Contaminacion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174679">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Bacterias De</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Coliforme </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 </a:t>
                      </a: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mas de 1 muestra</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positiva por mes </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tabLst>
                          <a:tab pos="338455" algn="l"/>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Naturalmente</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Presente en el Medio </a:t>
                      </a:r>
                      <a:r>
                        <a:rPr lang="en-US" sz="600" baseline="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Ambiente</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graphicFrame>
        <p:nvGraphicFramePr>
          <p:cNvPr id="33" name="Table 32"/>
          <p:cNvGraphicFramePr>
            <a:graphicFrameLocks noGrp="1"/>
          </p:cNvGraphicFramePr>
          <p:nvPr>
            <p:extLst>
              <p:ext uri="{D42A27DB-BD31-4B8C-83A1-F6EECF244321}">
                <p14:modId xmlns:p14="http://schemas.microsoft.com/office/powerpoint/2010/main" val="316374213"/>
              </p:ext>
            </p:extLst>
          </p:nvPr>
        </p:nvGraphicFramePr>
        <p:xfrm>
          <a:off x="90144" y="1915777"/>
          <a:ext cx="7384013" cy="571246"/>
        </p:xfrm>
        <a:graphic>
          <a:graphicData uri="http://schemas.openxmlformats.org/drawingml/2006/table">
            <a:tbl>
              <a:tblPr firstRow="1" bandRow="1">
                <a:tableStyleId>{5C22544A-7EE6-4342-B048-85BDC9FD1C3A}</a:tableStyleId>
              </a:tblPr>
              <a:tblGrid>
                <a:gridCol w="1125206">
                  <a:extLst>
                    <a:ext uri="{9D8B030D-6E8A-4147-A177-3AD203B41FA5}">
                      <a16:colId xmlns:a16="http://schemas.microsoft.com/office/drawing/2014/main" val="20000"/>
                    </a:ext>
                  </a:extLst>
                </a:gridCol>
                <a:gridCol w="611960">
                  <a:extLst>
                    <a:ext uri="{9D8B030D-6E8A-4147-A177-3AD203B41FA5}">
                      <a16:colId xmlns:a16="http://schemas.microsoft.com/office/drawing/2014/main" val="20001"/>
                    </a:ext>
                  </a:extLst>
                </a:gridCol>
                <a:gridCol w="1035339">
                  <a:extLst>
                    <a:ext uri="{9D8B030D-6E8A-4147-A177-3AD203B41FA5}">
                      <a16:colId xmlns:a16="http://schemas.microsoft.com/office/drawing/2014/main" val="20002"/>
                    </a:ext>
                  </a:extLst>
                </a:gridCol>
                <a:gridCol w="633463">
                  <a:extLst>
                    <a:ext uri="{9D8B030D-6E8A-4147-A177-3AD203B41FA5}">
                      <a16:colId xmlns:a16="http://schemas.microsoft.com/office/drawing/2014/main" val="20003"/>
                    </a:ext>
                  </a:extLst>
                </a:gridCol>
                <a:gridCol w="633463">
                  <a:extLst>
                    <a:ext uri="{9D8B030D-6E8A-4147-A177-3AD203B41FA5}">
                      <a16:colId xmlns:a16="http://schemas.microsoft.com/office/drawing/2014/main" val="20004"/>
                    </a:ext>
                  </a:extLst>
                </a:gridCol>
                <a:gridCol w="633463">
                  <a:extLst>
                    <a:ext uri="{9D8B030D-6E8A-4147-A177-3AD203B41FA5}">
                      <a16:colId xmlns:a16="http://schemas.microsoft.com/office/drawing/2014/main" val="20005"/>
                    </a:ext>
                  </a:extLst>
                </a:gridCol>
                <a:gridCol w="633463">
                  <a:extLst>
                    <a:ext uri="{9D8B030D-6E8A-4147-A177-3AD203B41FA5}">
                      <a16:colId xmlns:a16="http://schemas.microsoft.com/office/drawing/2014/main" val="20006"/>
                    </a:ext>
                  </a:extLst>
                </a:gridCol>
                <a:gridCol w="633463">
                  <a:extLst>
                    <a:ext uri="{9D8B030D-6E8A-4147-A177-3AD203B41FA5}">
                      <a16:colId xmlns:a16="http://schemas.microsoft.com/office/drawing/2014/main" val="20007"/>
                    </a:ext>
                  </a:extLst>
                </a:gridCol>
                <a:gridCol w="1444193">
                  <a:extLst>
                    <a:ext uri="{9D8B030D-6E8A-4147-A177-3AD203B41FA5}">
                      <a16:colId xmlns:a16="http://schemas.microsoft.com/office/drawing/2014/main" val="20008"/>
                    </a:ext>
                  </a:extLst>
                </a:gridCol>
              </a:tblGrid>
              <a:tr h="158252">
                <a:tc gridSpan="8">
                  <a:txBody>
                    <a:bodyPr/>
                    <a:lstStyle/>
                    <a:p>
                      <a:r>
                        <a:rPr lang="en-US" sz="800" dirty="0" smtClean="0">
                          <a:solidFill>
                            <a:schemeClr val="tx2"/>
                          </a:solidFill>
                          <a:latin typeface="Arial" panose="020B0604020202020204" pitchFamily="34" charset="0"/>
                          <a:cs typeface="Arial" panose="020B0604020202020204" pitchFamily="34" charset="0"/>
                        </a:rPr>
                        <a:t>NIVEL</a:t>
                      </a:r>
                      <a:r>
                        <a:rPr lang="en-US" sz="800" baseline="0" dirty="0" smtClean="0">
                          <a:solidFill>
                            <a:schemeClr val="tx2"/>
                          </a:solidFill>
                          <a:latin typeface="Arial" panose="020B0604020202020204" pitchFamily="34" charset="0"/>
                          <a:cs typeface="Arial" panose="020B0604020202020204" pitchFamily="34" charset="0"/>
                        </a:rPr>
                        <a:t> MAXIMO DE DESINFECTANTE RESIDUAL </a:t>
                      </a:r>
                      <a:endParaRPr lang="en-US" sz="800" dirty="0">
                        <a:solidFill>
                          <a:schemeClr val="tx2"/>
                        </a:solidFill>
                        <a:latin typeface="Arial" panose="020B0604020202020204" pitchFamily="34" charset="0"/>
                        <a:cs typeface="Arial" panose="020B0604020202020204" pitchFamily="34" charset="0"/>
                      </a:endParaRPr>
                    </a:p>
                  </a:txBody>
                  <a:tcPr marL="27433" marR="27433" marT="13716" marB="13716"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a:txBody>
                    <a:bodyPr/>
                    <a:lstStyle/>
                    <a:p>
                      <a:endParaRPr lang="en-US" sz="1000" dirty="0">
                        <a:solidFill>
                          <a:schemeClr val="tx2"/>
                        </a:solidFill>
                        <a:latin typeface="Arial" panose="020B0604020202020204" pitchFamily="34" charset="0"/>
                        <a:cs typeface="Arial" panose="020B0604020202020204" pitchFamily="34" charset="0"/>
                      </a:endParaRPr>
                    </a:p>
                  </a:txBody>
                  <a:tcPr marL="27433" marR="27433" marT="13716" marB="1371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65963">
                <a:tc>
                  <a:txBody>
                    <a:bodyPr/>
                    <a:lstStyle/>
                    <a:p>
                      <a:pPr marL="0" marR="0" algn="l">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Disinfectante</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Ano de Preuba</a:t>
                      </a:r>
                      <a:r>
                        <a:rPr lang="en-US" sz="600" baseline="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Concentracions</a:t>
                      </a:r>
                      <a:r>
                        <a:rPr lang="en-US" sz="600" baseline="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 Promedio Encontrada</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Nivel Minimo</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Nivel Maximo</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MRDL</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MRDLG</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Unidades</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Fuente</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Probable de Contaminacion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extLst>
                  <a:ext uri="{0D108BD9-81ED-4DB2-BD59-A6C34878D82A}">
                    <a16:rowId xmlns:a16="http://schemas.microsoft.com/office/drawing/2014/main" val="10001"/>
                  </a:ext>
                </a:extLst>
              </a:tr>
              <a:tr h="165963">
                <a:tc>
                  <a:txBody>
                    <a:bodyPr/>
                    <a:lstStyle/>
                    <a:p>
                      <a:pPr marL="0" marR="0" algn="l">
                        <a:lnSpc>
                          <a:spcPct val="107000"/>
                        </a:lnSpc>
                        <a:spcBef>
                          <a:spcPts val="0"/>
                        </a:spcBef>
                        <a:spcAft>
                          <a:spcPts val="0"/>
                        </a:spcAft>
                        <a:tabLst>
                          <a:tab pos="400050" algn="l"/>
                          <a:tab pos="457200" algn="l"/>
                          <a:tab pos="1314450" algn="r"/>
                        </a:tabLst>
                      </a:pPr>
                      <a:r>
                        <a:rPr lang="en-US" sz="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Chloro</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600" baseline="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Risidual</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600" baseline="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Libre</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2021</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1.28</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0.72</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1.54</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mg/L</a:t>
                      </a:r>
                    </a:p>
                  </a:txBody>
                  <a:tcPr marL="20575" marR="20575" marT="0" marB="0" anchor="ctr"/>
                </a:tc>
                <a:tc>
                  <a:txBody>
                    <a:bodyPr/>
                    <a:lstStyle/>
                    <a:p>
                      <a:pPr marL="0" marR="0" algn="l">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Disinfectante Utilizado Para Controlar Microbios </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2"/>
                  </a:ext>
                </a:extLst>
              </a:tr>
            </a:tbl>
          </a:graphicData>
        </a:graphic>
      </p:graphicFrame>
      <p:graphicFrame>
        <p:nvGraphicFramePr>
          <p:cNvPr id="34" name="Table 33"/>
          <p:cNvGraphicFramePr>
            <a:graphicFrameLocks noGrp="1"/>
          </p:cNvGraphicFramePr>
          <p:nvPr>
            <p:extLst>
              <p:ext uri="{D42A27DB-BD31-4B8C-83A1-F6EECF244321}">
                <p14:modId xmlns:p14="http://schemas.microsoft.com/office/powerpoint/2010/main" val="3436608456"/>
              </p:ext>
            </p:extLst>
          </p:nvPr>
        </p:nvGraphicFramePr>
        <p:xfrm>
          <a:off x="102089" y="2447761"/>
          <a:ext cx="7369225" cy="869331"/>
        </p:xfrm>
        <a:graphic>
          <a:graphicData uri="http://schemas.openxmlformats.org/drawingml/2006/table">
            <a:tbl>
              <a:tblPr firstRow="1" bandRow="1">
                <a:tableStyleId>{5C22544A-7EE6-4342-B048-85BDC9FD1C3A}</a:tableStyleId>
              </a:tblPr>
              <a:tblGrid>
                <a:gridCol w="659911">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5334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2137314">
                  <a:extLst>
                    <a:ext uri="{9D8B030D-6E8A-4147-A177-3AD203B41FA5}">
                      <a16:colId xmlns:a16="http://schemas.microsoft.com/office/drawing/2014/main" val="20008"/>
                    </a:ext>
                  </a:extLst>
                </a:gridCol>
              </a:tblGrid>
              <a:tr h="173742">
                <a:tc gridSpan="8">
                  <a:txBody>
                    <a:bodyPr/>
                    <a:lstStyle/>
                    <a:p>
                      <a:r>
                        <a:rPr lang="en-US" sz="800" dirty="0" smtClean="0">
                          <a:solidFill>
                            <a:schemeClr val="tx2"/>
                          </a:solidFill>
                          <a:latin typeface="Arial" panose="020B0604020202020204" pitchFamily="34" charset="0"/>
                          <a:cs typeface="Arial" panose="020B0604020202020204" pitchFamily="34" charset="0"/>
                        </a:rPr>
                        <a:t>PLOMO</a:t>
                      </a:r>
                      <a:r>
                        <a:rPr lang="en-US" sz="800" baseline="0" dirty="0" smtClean="0">
                          <a:solidFill>
                            <a:schemeClr val="tx2"/>
                          </a:solidFill>
                          <a:latin typeface="Arial" panose="020B0604020202020204" pitchFamily="34" charset="0"/>
                          <a:cs typeface="Arial" panose="020B0604020202020204" pitchFamily="34" charset="0"/>
                        </a:rPr>
                        <a:t> Y COBRE</a:t>
                      </a:r>
                      <a:endParaRPr lang="en-US" sz="800" dirty="0">
                        <a:solidFill>
                          <a:schemeClr val="tx2"/>
                        </a:solidFill>
                        <a:latin typeface="Arial" panose="020B0604020202020204" pitchFamily="34" charset="0"/>
                        <a:cs typeface="Arial" panose="020B0604020202020204" pitchFamily="34" charset="0"/>
                      </a:endParaRPr>
                    </a:p>
                  </a:txBody>
                  <a:tcPr marL="27433" marR="27433" marT="13716" marB="13716"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a:txBody>
                    <a:bodyPr/>
                    <a:lstStyle/>
                    <a:p>
                      <a:endParaRPr lang="en-US" sz="1000" dirty="0">
                        <a:solidFill>
                          <a:schemeClr val="tx2"/>
                        </a:solidFill>
                        <a:latin typeface="Arial" panose="020B0604020202020204" pitchFamily="34" charset="0"/>
                        <a:cs typeface="Arial" panose="020B0604020202020204" pitchFamily="34" charset="0"/>
                      </a:endParaRPr>
                    </a:p>
                  </a:txBody>
                  <a:tcPr marL="27433" marR="27433" marT="13716" marB="1371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95688">
                <a:tc>
                  <a:txBody>
                    <a:bodyPr/>
                    <a:lstStyle/>
                    <a:p>
                      <a:pPr marL="0" marR="0" lvl="0" indent="0" algn="l" defTabSz="940272" rtl="0" eaLnBrk="1" fontAlgn="auto" latinLnBrk="0" hangingPunct="1">
                        <a:lnSpc>
                          <a:spcPct val="107000"/>
                        </a:lnSpc>
                        <a:spcBef>
                          <a:spcPts val="0"/>
                        </a:spcBef>
                        <a:spcAft>
                          <a:spcPts val="0"/>
                        </a:spcAft>
                        <a:buClrTx/>
                        <a:buSzTx/>
                        <a:buFontTx/>
                        <a:buNone/>
                        <a:tabLst>
                          <a:tab pos="400050" algn="l"/>
                          <a:tab pos="457200" algn="l"/>
                          <a:tab pos="1314450" algn="r"/>
                        </a:tabLst>
                        <a:defRPr/>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Constituyente</a:t>
                      </a:r>
                      <a:endPar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Fecha de Muestro</a:t>
                      </a:r>
                      <a:r>
                        <a:rPr lang="en-US" sz="600" baseline="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MCLG</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Nivel</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de Accion (NA)</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Percentil 90</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Numero de Sitios Sobre</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NA</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Unidades</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Violacion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Fuente</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Probable de Contaminacion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extLst>
                  <a:ext uri="{0D108BD9-81ED-4DB2-BD59-A6C34878D82A}">
                    <a16:rowId xmlns:a16="http://schemas.microsoft.com/office/drawing/2014/main" val="10001"/>
                  </a:ext>
                </a:extLst>
              </a:tr>
              <a:tr h="246896">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Cobre</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Calibri" panose="020F0502020204030204" pitchFamily="34" charset="0"/>
                          <a:cs typeface="Arial" panose="020B0604020202020204" pitchFamily="34" charset="0"/>
                        </a:rPr>
                        <a:t>1.3</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0.181</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0</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mg/L</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algn="l"/>
                      <a:r>
                        <a:rPr lang="es-ES" sz="600" b="0" i="0" u="none" strike="noStrike" baseline="0" dirty="0" smtClean="0">
                          <a:latin typeface="Arial" panose="020B0604020202020204" pitchFamily="34" charset="0"/>
                        </a:rPr>
                        <a:t>Corrosión del sistema de plomería del hogar; erosión de depósitos naturales; lixiviación de conservantes de madera</a:t>
                      </a:r>
                      <a:endParaRPr lang="en-US" sz="600" baseline="0" dirty="0" smtClean="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2"/>
                  </a:ext>
                </a:extLst>
              </a:tr>
              <a:tr h="246896">
                <a:tc>
                  <a:txBody>
                    <a:bodyPr/>
                    <a:lstStyle/>
                    <a:p>
                      <a:pPr marL="0" marR="0" algn="l">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Plomo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0</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0.015</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0.004</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0</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mg/L</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No</a:t>
                      </a:r>
                    </a:p>
                  </a:txBody>
                  <a:tcPr marL="20575" marR="20575" marT="0" marB="0" anchor="ctr"/>
                </a:tc>
                <a:tc>
                  <a:txBody>
                    <a:bodyPr/>
                    <a:lstStyle/>
                    <a:p>
                      <a:pPr algn="l"/>
                      <a:r>
                        <a:rPr lang="es-ES" sz="600" b="0" i="0" u="none" strike="noStrike" baseline="0" dirty="0" smtClean="0">
                          <a:latin typeface="Arial" panose="020B0604020202020204" pitchFamily="34" charset="0"/>
                        </a:rPr>
                        <a:t>Corrosión de los sistemas de plomería del hogar; erosión de depósitos naturales</a:t>
                      </a:r>
                      <a:endParaRPr lang="en-US" sz="600" baseline="0" dirty="0" smtClean="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3"/>
                  </a:ext>
                </a:extLst>
              </a:tr>
            </a:tbl>
          </a:graphicData>
        </a:graphic>
      </p:graphicFrame>
      <p:graphicFrame>
        <p:nvGraphicFramePr>
          <p:cNvPr id="35" name="Table 34"/>
          <p:cNvGraphicFramePr>
            <a:graphicFrameLocks noGrp="1"/>
          </p:cNvGraphicFramePr>
          <p:nvPr>
            <p:extLst>
              <p:ext uri="{D42A27DB-BD31-4B8C-83A1-F6EECF244321}">
                <p14:modId xmlns:p14="http://schemas.microsoft.com/office/powerpoint/2010/main" val="13193632"/>
              </p:ext>
            </p:extLst>
          </p:nvPr>
        </p:nvGraphicFramePr>
        <p:xfrm>
          <a:off x="87303" y="3304513"/>
          <a:ext cx="7384009" cy="766953"/>
        </p:xfrm>
        <a:graphic>
          <a:graphicData uri="http://schemas.openxmlformats.org/drawingml/2006/table">
            <a:tbl>
              <a:tblPr firstRow="1" bandRow="1">
                <a:tableStyleId>{5C22544A-7EE6-4342-B048-85BDC9FD1C3A}</a:tableStyleId>
              </a:tblPr>
              <a:tblGrid>
                <a:gridCol w="1084339">
                  <a:extLst>
                    <a:ext uri="{9D8B030D-6E8A-4147-A177-3AD203B41FA5}">
                      <a16:colId xmlns:a16="http://schemas.microsoft.com/office/drawing/2014/main" val="20000"/>
                    </a:ext>
                  </a:extLst>
                </a:gridCol>
                <a:gridCol w="572153">
                  <a:extLst>
                    <a:ext uri="{9D8B030D-6E8A-4147-A177-3AD203B41FA5}">
                      <a16:colId xmlns:a16="http://schemas.microsoft.com/office/drawing/2014/main" val="20001"/>
                    </a:ext>
                  </a:extLst>
                </a:gridCol>
                <a:gridCol w="956625">
                  <a:extLst>
                    <a:ext uri="{9D8B030D-6E8A-4147-A177-3AD203B41FA5}">
                      <a16:colId xmlns:a16="http://schemas.microsoft.com/office/drawing/2014/main" val="20002"/>
                    </a:ext>
                  </a:extLst>
                </a:gridCol>
                <a:gridCol w="992320">
                  <a:extLst>
                    <a:ext uri="{9D8B030D-6E8A-4147-A177-3AD203B41FA5}">
                      <a16:colId xmlns:a16="http://schemas.microsoft.com/office/drawing/2014/main" val="20003"/>
                    </a:ext>
                  </a:extLst>
                </a:gridCol>
                <a:gridCol w="608498">
                  <a:extLst>
                    <a:ext uri="{9D8B030D-6E8A-4147-A177-3AD203B41FA5}">
                      <a16:colId xmlns:a16="http://schemas.microsoft.com/office/drawing/2014/main" val="20004"/>
                    </a:ext>
                  </a:extLst>
                </a:gridCol>
                <a:gridCol w="608498">
                  <a:extLst>
                    <a:ext uri="{9D8B030D-6E8A-4147-A177-3AD203B41FA5}">
                      <a16:colId xmlns:a16="http://schemas.microsoft.com/office/drawing/2014/main" val="20005"/>
                    </a:ext>
                  </a:extLst>
                </a:gridCol>
                <a:gridCol w="608498">
                  <a:extLst>
                    <a:ext uri="{9D8B030D-6E8A-4147-A177-3AD203B41FA5}">
                      <a16:colId xmlns:a16="http://schemas.microsoft.com/office/drawing/2014/main" val="20006"/>
                    </a:ext>
                  </a:extLst>
                </a:gridCol>
                <a:gridCol w="608498">
                  <a:extLst>
                    <a:ext uri="{9D8B030D-6E8A-4147-A177-3AD203B41FA5}">
                      <a16:colId xmlns:a16="http://schemas.microsoft.com/office/drawing/2014/main" val="20007"/>
                    </a:ext>
                  </a:extLst>
                </a:gridCol>
                <a:gridCol w="1344580">
                  <a:extLst>
                    <a:ext uri="{9D8B030D-6E8A-4147-A177-3AD203B41FA5}">
                      <a16:colId xmlns:a16="http://schemas.microsoft.com/office/drawing/2014/main" val="20008"/>
                    </a:ext>
                  </a:extLst>
                </a:gridCol>
              </a:tblGrid>
              <a:tr h="173742">
                <a:tc gridSpan="8">
                  <a:txBody>
                    <a:bodyPr/>
                    <a:lstStyle/>
                    <a:p>
                      <a:r>
                        <a:rPr lang="en-US" sz="800" dirty="0" smtClean="0">
                          <a:solidFill>
                            <a:schemeClr val="tx2"/>
                          </a:solidFill>
                          <a:latin typeface="Arial" panose="020B0604020202020204" pitchFamily="34" charset="0"/>
                          <a:cs typeface="Arial" panose="020B0604020202020204" pitchFamily="34" charset="0"/>
                        </a:rPr>
                        <a:t>DISINFECTANTES</a:t>
                      </a:r>
                      <a:r>
                        <a:rPr lang="en-US" sz="800" baseline="0" dirty="0" smtClean="0">
                          <a:solidFill>
                            <a:schemeClr val="tx2"/>
                          </a:solidFill>
                          <a:latin typeface="Arial" panose="020B0604020202020204" pitchFamily="34" charset="0"/>
                          <a:cs typeface="Arial" panose="020B0604020202020204" pitchFamily="34" charset="0"/>
                        </a:rPr>
                        <a:t> Y SUBPRODUCTOS DE DESINFECCION </a:t>
                      </a:r>
                      <a:endParaRPr lang="en-US" sz="800" dirty="0">
                        <a:solidFill>
                          <a:schemeClr val="tx2"/>
                        </a:solidFill>
                        <a:latin typeface="Arial" panose="020B0604020202020204" pitchFamily="34" charset="0"/>
                        <a:cs typeface="Arial" panose="020B0604020202020204" pitchFamily="34" charset="0"/>
                      </a:endParaRPr>
                    </a:p>
                  </a:txBody>
                  <a:tcPr marL="27433" marR="27433" marT="13716" marB="13716"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a:txBody>
                    <a:bodyPr/>
                    <a:lstStyle/>
                    <a:p>
                      <a:endParaRPr lang="en-US" sz="1000" dirty="0">
                        <a:solidFill>
                          <a:schemeClr val="tx2"/>
                        </a:solidFill>
                        <a:latin typeface="Arial" panose="020B0604020202020204" pitchFamily="34" charset="0"/>
                        <a:cs typeface="Arial" panose="020B0604020202020204" pitchFamily="34" charset="0"/>
                      </a:endParaRPr>
                    </a:p>
                  </a:txBody>
                  <a:tcPr marL="27433" marR="27433" marT="13716" marB="1371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95688">
                <a:tc>
                  <a:txBody>
                    <a:bodyPr/>
                    <a:lstStyle/>
                    <a:p>
                      <a:pPr marL="0" marR="0" lvl="0" indent="0" algn="l" defTabSz="940272" rtl="0" eaLnBrk="1" fontAlgn="auto" latinLnBrk="0" hangingPunct="1">
                        <a:lnSpc>
                          <a:spcPct val="107000"/>
                        </a:lnSpc>
                        <a:spcBef>
                          <a:spcPts val="0"/>
                        </a:spcBef>
                        <a:spcAft>
                          <a:spcPts val="0"/>
                        </a:spcAft>
                        <a:buClrTx/>
                        <a:buSzTx/>
                        <a:buFontTx/>
                        <a:buNone/>
                        <a:tabLst>
                          <a:tab pos="400050" algn="l"/>
                          <a:tab pos="457200" algn="l"/>
                          <a:tab pos="1314450" algn="r"/>
                        </a:tabLst>
                        <a:defRPr/>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Constituyente</a:t>
                      </a:r>
                      <a:endPar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Fecha de Coleccion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Promedio</a:t>
                      </a:r>
                      <a:r>
                        <a:rPr lang="en-US" sz="600" baseline="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 Annual mas alto de Ubicacion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Rango de Concentracion Encontrado</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MCLG</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Unidades</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Violacion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Fuente</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Probable de Contaminacion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extLst>
                  <a:ext uri="{0D108BD9-81ED-4DB2-BD59-A6C34878D82A}">
                    <a16:rowId xmlns:a16="http://schemas.microsoft.com/office/drawing/2014/main" val="10001"/>
                  </a:ext>
                </a:extLst>
              </a:tr>
              <a:tr h="137164">
                <a:tc>
                  <a:txBody>
                    <a:bodyPr/>
                    <a:lstStyle/>
                    <a:p>
                      <a:pPr marL="0" marR="0" algn="l">
                        <a:lnSpc>
                          <a:spcPct val="107000"/>
                        </a:lnSpc>
                        <a:spcBef>
                          <a:spcPts val="0"/>
                        </a:spcBef>
                        <a:spcAft>
                          <a:spcPts val="0"/>
                        </a:spcAft>
                        <a:tabLst>
                          <a:tab pos="400050" algn="l"/>
                          <a:tab pos="457200" algn="l"/>
                          <a:tab pos="1314450" algn="r"/>
                        </a:tabLst>
                      </a:pPr>
                      <a:r>
                        <a:rPr lang="en-US" sz="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Trihalometanos</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600" baseline="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Totales</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600" baseline="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(TTHMs)</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29</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solidFill>
                      <a:schemeClr val="accent1">
                        <a:tint val="20000"/>
                      </a:schemeClr>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9.6-30.6</a:t>
                      </a:r>
                      <a:endPar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20575" marR="20575" marT="0" marB="0" anchor="ctr">
                    <a:solidFill>
                      <a:schemeClr val="accent1">
                        <a:tint val="20000"/>
                      </a:schemeClr>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ug/L</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l">
                        <a:lnSpc>
                          <a:spcPct val="107000"/>
                        </a:lnSpc>
                        <a:spcBef>
                          <a:spcPts val="0"/>
                        </a:spcBef>
                        <a:spcAft>
                          <a:spcPts val="0"/>
                        </a:spcAft>
                        <a:tabLst>
                          <a:tab pos="400050" algn="l"/>
                          <a:tab pos="457200" algn="l"/>
                          <a:tab pos="1314450" algn="r"/>
                        </a:tabLst>
                      </a:pPr>
                      <a:r>
                        <a:rPr lang="es-ES" sz="600" dirty="0" smtClean="0">
                          <a:effectLst/>
                          <a:latin typeface="Arial" panose="020B0604020202020204" pitchFamily="34" charset="0"/>
                          <a:ea typeface="Calibri" panose="020F0502020204030204" pitchFamily="34" charset="0"/>
                          <a:cs typeface="Arial" panose="020B0604020202020204" pitchFamily="34" charset="0"/>
                        </a:rPr>
                        <a:t>Subproducto de la desinfección del agua potable.</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2"/>
                  </a:ext>
                </a:extLst>
              </a:tr>
              <a:tr h="137164">
                <a:tc>
                  <a:txBody>
                    <a:bodyPr/>
                    <a:lstStyle/>
                    <a:p>
                      <a:pPr marL="0" marR="0" algn="l">
                        <a:lnSpc>
                          <a:spcPct val="107000"/>
                        </a:lnSpc>
                        <a:spcBef>
                          <a:spcPts val="0"/>
                        </a:spcBef>
                        <a:spcAft>
                          <a:spcPts val="0"/>
                        </a:spcAft>
                        <a:tabLst>
                          <a:tab pos="400050" algn="l"/>
                          <a:tab pos="457200" algn="l"/>
                          <a:tab pos="1314450" algn="r"/>
                        </a:tabLst>
                      </a:pPr>
                      <a:r>
                        <a:rPr lang="en-US" sz="600" baseline="0" dirty="0" err="1" smtClean="0">
                          <a:effectLst/>
                          <a:latin typeface="Arial" panose="020B0604020202020204" pitchFamily="34" charset="0"/>
                          <a:ea typeface="Calibri" panose="020F0502020204030204" pitchFamily="34" charset="0"/>
                          <a:cs typeface="Arial" panose="020B0604020202020204" pitchFamily="34" charset="0"/>
                        </a:rPr>
                        <a:t>Acidos</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a:t>
                      </a:r>
                      <a:r>
                        <a:rPr lang="en-US" sz="600" baseline="0" dirty="0" err="1" smtClean="0">
                          <a:effectLst/>
                          <a:latin typeface="Arial" panose="020B0604020202020204" pitchFamily="34" charset="0"/>
                          <a:ea typeface="Calibri" panose="020F0502020204030204" pitchFamily="34" charset="0"/>
                          <a:cs typeface="Arial" panose="020B0604020202020204" pitchFamily="34" charset="0"/>
                        </a:rPr>
                        <a:t>haloaceticos</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a:t>
                      </a:r>
                      <a:r>
                        <a:rPr lang="en-US" sz="600" baseline="0" dirty="0" err="1" smtClean="0">
                          <a:effectLst/>
                          <a:latin typeface="Arial" panose="020B0604020202020204" pitchFamily="34" charset="0"/>
                          <a:ea typeface="Calibri" panose="020F0502020204030204" pitchFamily="34" charset="0"/>
                          <a:cs typeface="Arial" panose="020B0604020202020204" pitchFamily="34" charset="0"/>
                        </a:rPr>
                        <a:t>totales</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a:t>
                      </a:r>
                      <a:r>
                        <a:rPr lang="en-US" sz="600" baseline="0" dirty="0">
                          <a:effectLst/>
                          <a:latin typeface="Arial" panose="020B0604020202020204" pitchFamily="34" charset="0"/>
                          <a:ea typeface="Calibri" panose="020F0502020204030204" pitchFamily="34" charset="0"/>
                          <a:cs typeface="Arial" panose="020B0604020202020204" pitchFamily="34" charset="0"/>
                        </a:rPr>
                        <a:t>(HAAs)</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defTabSz="940272" rtl="0" eaLnBrk="1" latinLnBrk="0" hangingPunct="1">
                        <a:lnSpc>
                          <a:spcPct val="107000"/>
                        </a:lnSpc>
                        <a:spcBef>
                          <a:spcPts val="0"/>
                        </a:spcBef>
                        <a:spcAft>
                          <a:spcPts val="0"/>
                        </a:spcAft>
                        <a:tabLst>
                          <a:tab pos="400050" algn="l"/>
                          <a:tab pos="457200" algn="l"/>
                          <a:tab pos="1314450" algn="r"/>
                        </a:tabLst>
                      </a:pPr>
                      <a:r>
                        <a:rPr lang="en-US" sz="600" kern="1200" baseline="0" dirty="0" smtClean="0">
                          <a:solidFill>
                            <a:schemeClr val="dk1"/>
                          </a:solidFill>
                          <a:effectLst/>
                          <a:latin typeface="Arial" panose="020B0604020202020204" pitchFamily="34" charset="0"/>
                          <a:ea typeface="Calibri" panose="020F0502020204030204" pitchFamily="34" charset="0"/>
                          <a:cs typeface="Arial" panose="020B0604020202020204" pitchFamily="34" charset="0"/>
                        </a:rPr>
                        <a:t>9</a:t>
                      </a:r>
                      <a:endParaRPr lang="en-US" sz="600" kern="1200" baseline="0" dirty="0">
                        <a:solidFill>
                          <a:schemeClr val="dk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solidFill>
                      <a:schemeClr val="accent1">
                        <a:tint val="40000"/>
                      </a:schemeClr>
                    </a:solidFill>
                  </a:tcPr>
                </a:tc>
                <a:tc>
                  <a:txBody>
                    <a:bodyPr/>
                    <a:lstStyle/>
                    <a:p>
                      <a:pPr marL="0" marR="0" algn="ctr">
                        <a:lnSpc>
                          <a:spcPct val="107000"/>
                        </a:lnSpc>
                        <a:spcBef>
                          <a:spcPts val="0"/>
                        </a:spcBef>
                        <a:spcAft>
                          <a:spcPts val="0"/>
                        </a:spcAft>
                        <a:tabLst>
                          <a:tab pos="400050" algn="l"/>
                          <a:tab pos="457200" algn="l"/>
                          <a:tab pos="1314450" algn="r"/>
                        </a:tabLst>
                      </a:pPr>
                      <a:r>
                        <a:rPr lang="en-US" sz="600" kern="1200" baseline="0" dirty="0" smtClean="0">
                          <a:solidFill>
                            <a:schemeClr val="dk1"/>
                          </a:solidFill>
                          <a:effectLst/>
                          <a:latin typeface="Arial" panose="020B0604020202020204" pitchFamily="34" charset="0"/>
                          <a:ea typeface="Calibri" panose="020F0502020204030204" pitchFamily="34" charset="0"/>
                          <a:cs typeface="Arial" panose="020B0604020202020204" pitchFamily="34" charset="0"/>
                        </a:rPr>
                        <a:t>1.2-6.8</a:t>
                      </a:r>
                      <a:endParaRPr lang="en-US" sz="600" kern="1200" dirty="0">
                        <a:solidFill>
                          <a:schemeClr val="dk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solidFill>
                      <a:schemeClr val="accent1">
                        <a:tint val="40000"/>
                      </a:schemeClr>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N/A</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60</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ug/L</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No</a:t>
                      </a:r>
                    </a:p>
                  </a:txBody>
                  <a:tcPr marL="20575" marR="20575" marT="0" marB="0" anchor="ctr"/>
                </a:tc>
                <a:tc>
                  <a:txBody>
                    <a:bodyPr/>
                    <a:lstStyle/>
                    <a:p>
                      <a:pPr marL="0" marR="0" algn="l">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Subproducto</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de la desinfeccion del agua potable </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3"/>
                  </a:ext>
                </a:extLst>
              </a:tr>
            </a:tbl>
          </a:graphicData>
        </a:graphic>
      </p:graphicFrame>
      <p:graphicFrame>
        <p:nvGraphicFramePr>
          <p:cNvPr id="38" name="Table 37"/>
          <p:cNvGraphicFramePr>
            <a:graphicFrameLocks noGrp="1"/>
          </p:cNvGraphicFramePr>
          <p:nvPr>
            <p:extLst>
              <p:ext uri="{D42A27DB-BD31-4B8C-83A1-F6EECF244321}">
                <p14:modId xmlns:p14="http://schemas.microsoft.com/office/powerpoint/2010/main" val="3566724184"/>
              </p:ext>
            </p:extLst>
          </p:nvPr>
        </p:nvGraphicFramePr>
        <p:xfrm>
          <a:off x="87303" y="4069414"/>
          <a:ext cx="7384009" cy="1282753"/>
        </p:xfrm>
        <a:graphic>
          <a:graphicData uri="http://schemas.openxmlformats.org/drawingml/2006/table">
            <a:tbl>
              <a:tblPr firstRow="1" bandRow="1">
                <a:tableStyleId>{5C22544A-7EE6-4342-B048-85BDC9FD1C3A}</a:tableStyleId>
              </a:tblPr>
              <a:tblGrid>
                <a:gridCol w="596558">
                  <a:extLst>
                    <a:ext uri="{9D8B030D-6E8A-4147-A177-3AD203B41FA5}">
                      <a16:colId xmlns:a16="http://schemas.microsoft.com/office/drawing/2014/main" val="20000"/>
                    </a:ext>
                  </a:extLst>
                </a:gridCol>
                <a:gridCol w="759531">
                  <a:extLst>
                    <a:ext uri="{9D8B030D-6E8A-4147-A177-3AD203B41FA5}">
                      <a16:colId xmlns:a16="http://schemas.microsoft.com/office/drawing/2014/main" val="20001"/>
                    </a:ext>
                  </a:extLst>
                </a:gridCol>
                <a:gridCol w="607625">
                  <a:extLst>
                    <a:ext uri="{9D8B030D-6E8A-4147-A177-3AD203B41FA5}">
                      <a16:colId xmlns:a16="http://schemas.microsoft.com/office/drawing/2014/main" val="20002"/>
                    </a:ext>
                  </a:extLst>
                </a:gridCol>
                <a:gridCol w="607625">
                  <a:extLst>
                    <a:ext uri="{9D8B030D-6E8A-4147-A177-3AD203B41FA5}">
                      <a16:colId xmlns:a16="http://schemas.microsoft.com/office/drawing/2014/main" val="20003"/>
                    </a:ext>
                  </a:extLst>
                </a:gridCol>
                <a:gridCol w="379766">
                  <a:extLst>
                    <a:ext uri="{9D8B030D-6E8A-4147-A177-3AD203B41FA5}">
                      <a16:colId xmlns:a16="http://schemas.microsoft.com/office/drawing/2014/main" val="20004"/>
                    </a:ext>
                  </a:extLst>
                </a:gridCol>
                <a:gridCol w="379766">
                  <a:extLst>
                    <a:ext uri="{9D8B030D-6E8A-4147-A177-3AD203B41FA5}">
                      <a16:colId xmlns:a16="http://schemas.microsoft.com/office/drawing/2014/main" val="20005"/>
                    </a:ext>
                  </a:extLst>
                </a:gridCol>
                <a:gridCol w="607625">
                  <a:extLst>
                    <a:ext uri="{9D8B030D-6E8A-4147-A177-3AD203B41FA5}">
                      <a16:colId xmlns:a16="http://schemas.microsoft.com/office/drawing/2014/main" val="20006"/>
                    </a:ext>
                  </a:extLst>
                </a:gridCol>
                <a:gridCol w="607625">
                  <a:extLst>
                    <a:ext uri="{9D8B030D-6E8A-4147-A177-3AD203B41FA5}">
                      <a16:colId xmlns:a16="http://schemas.microsoft.com/office/drawing/2014/main" val="20007"/>
                    </a:ext>
                  </a:extLst>
                </a:gridCol>
                <a:gridCol w="2837888">
                  <a:extLst>
                    <a:ext uri="{9D8B030D-6E8A-4147-A177-3AD203B41FA5}">
                      <a16:colId xmlns:a16="http://schemas.microsoft.com/office/drawing/2014/main" val="20008"/>
                    </a:ext>
                  </a:extLst>
                </a:gridCol>
              </a:tblGrid>
              <a:tr h="145402">
                <a:tc gridSpan="8">
                  <a:txBody>
                    <a:bodyPr/>
                    <a:lstStyle/>
                    <a:p>
                      <a:r>
                        <a:rPr lang="en-US" sz="800" dirty="0" smtClean="0">
                          <a:solidFill>
                            <a:schemeClr val="tx2"/>
                          </a:solidFill>
                          <a:latin typeface="Arial" panose="020B0604020202020204" pitchFamily="34" charset="0"/>
                          <a:cs typeface="Arial" panose="020B0604020202020204" pitchFamily="34" charset="0"/>
                        </a:rPr>
                        <a:t>CONTAMINANTES INORGANICOS</a:t>
                      </a:r>
                      <a:endParaRPr lang="en-US" sz="800" dirty="0">
                        <a:solidFill>
                          <a:schemeClr val="tx2"/>
                        </a:solidFill>
                        <a:latin typeface="Arial" panose="020B0604020202020204" pitchFamily="34" charset="0"/>
                        <a:cs typeface="Arial" panose="020B0604020202020204" pitchFamily="34" charset="0"/>
                      </a:endParaRPr>
                    </a:p>
                  </a:txBody>
                  <a:tcPr marL="27433" marR="27433" marT="13716" marB="13716"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a:txBody>
                    <a:bodyPr/>
                    <a:lstStyle/>
                    <a:p>
                      <a:endParaRPr lang="en-US" sz="1000" dirty="0">
                        <a:solidFill>
                          <a:schemeClr val="tx2"/>
                        </a:solidFill>
                        <a:latin typeface="Arial" panose="020B0604020202020204" pitchFamily="34" charset="0"/>
                        <a:cs typeface="Arial" panose="020B0604020202020204" pitchFamily="34" charset="0"/>
                      </a:endParaRPr>
                    </a:p>
                  </a:txBody>
                  <a:tcPr marL="27433" marR="27433" marT="13716" marB="1371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31606">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Constituyente</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Fecha de Coleccion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Nivel Ma</a:t>
                      </a:r>
                      <a:r>
                        <a:rPr lang="en-US" sz="600" baseline="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s Alto Detectado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Rango de Concentracion Encontrado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MCLG</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Unidades</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Violacion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Fuente</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Probable de Contaminacion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extLst>
                  <a:ext uri="{0D108BD9-81ED-4DB2-BD59-A6C34878D82A}">
                    <a16:rowId xmlns:a16="http://schemas.microsoft.com/office/drawing/2014/main" val="10001"/>
                  </a:ext>
                </a:extLst>
              </a:tr>
              <a:tr h="221800">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Arsenica</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&lt;0.002</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&lt;0.002</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0.01</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mg/L</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lvl="0" indent="0" algn="l" defTabSz="940272" rtl="0" eaLnBrk="1" fontAlgn="auto" latinLnBrk="0" hangingPunct="1">
                        <a:lnSpc>
                          <a:spcPct val="100000"/>
                        </a:lnSpc>
                        <a:spcBef>
                          <a:spcPts val="0"/>
                        </a:spcBef>
                        <a:spcAft>
                          <a:spcPts val="400"/>
                        </a:spcAft>
                        <a:buClrTx/>
                        <a:buSzTx/>
                        <a:buFontTx/>
                        <a:buNone/>
                        <a:tabLst>
                          <a:tab pos="400050" algn="l"/>
                          <a:tab pos="457200" algn="l"/>
                          <a:tab pos="1314450" algn="r"/>
                        </a:tabLst>
                        <a:defRPr/>
                      </a:pPr>
                      <a:r>
                        <a:rPr lang="es-ES" sz="600" b="0" i="0" kern="1200" dirty="0" smtClean="0">
                          <a:solidFill>
                            <a:schemeClr val="dk1"/>
                          </a:solidFill>
                          <a:effectLst/>
                          <a:latin typeface="Arial" panose="020B0604020202020204" pitchFamily="34" charset="0"/>
                          <a:ea typeface="+mn-ea"/>
                          <a:cs typeface="Arial" panose="020B0604020202020204" pitchFamily="34" charset="0"/>
                        </a:rPr>
                        <a:t>Erosión de depósitos naturales; escorrentía de las orquídeas; escorrentía de desechos de producción de vidrio y electrónica.</a:t>
                      </a:r>
                      <a:endParaRPr lang="en-US" sz="600" b="0" baseline="0" dirty="0" smtClean="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2"/>
                  </a:ext>
                </a:extLst>
              </a:tr>
              <a:tr h="147866">
                <a:tc>
                  <a:txBody>
                    <a:bodyPr/>
                    <a:lstStyle/>
                    <a:p>
                      <a:pPr marL="0" marR="0" algn="l">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Bario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0.0686</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0.0686 </a:t>
                      </a:r>
                      <a:r>
                        <a:rPr lang="en-US" sz="600" dirty="0">
                          <a:effectLst/>
                          <a:latin typeface="Arial" panose="020B0604020202020204" pitchFamily="34" charset="0"/>
                          <a:ea typeface="Calibri" panose="020F0502020204030204" pitchFamily="34" charset="0"/>
                          <a:cs typeface="Arial" panose="020B0604020202020204" pitchFamily="34" charset="0"/>
                        </a:rPr>
                        <a:t>– </a:t>
                      </a:r>
                      <a:r>
                        <a:rPr lang="en-US" sz="600" dirty="0" smtClean="0">
                          <a:effectLst/>
                          <a:latin typeface="Arial" panose="020B0604020202020204" pitchFamily="34" charset="0"/>
                          <a:ea typeface="Calibri" panose="020F0502020204030204" pitchFamily="34" charset="0"/>
                          <a:cs typeface="Arial" panose="020B0604020202020204" pitchFamily="34" charset="0"/>
                        </a:rPr>
                        <a:t>0.0686</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2</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2</a:t>
                      </a:r>
                    </a:p>
                  </a:txBody>
                  <a:tcPr marL="20575" marR="20575" marT="0" marB="0" anchor="ctr"/>
                </a:tc>
                <a:tc>
                  <a:txBody>
                    <a:bodyPr/>
                    <a:lstStyle/>
                    <a:p>
                      <a:pPr marL="0" marR="0" lvl="0" indent="0" algn="ctr" defTabSz="940272" rtl="0" eaLnBrk="1" fontAlgn="auto" latinLnBrk="0" hangingPunct="1">
                        <a:lnSpc>
                          <a:spcPct val="107000"/>
                        </a:lnSpc>
                        <a:spcBef>
                          <a:spcPts val="0"/>
                        </a:spcBef>
                        <a:spcAft>
                          <a:spcPts val="0"/>
                        </a:spcAft>
                        <a:buClrTx/>
                        <a:buSzTx/>
                        <a:buFontTx/>
                        <a:buNone/>
                        <a:tabLst>
                          <a:tab pos="400050" algn="l"/>
                          <a:tab pos="457200" algn="l"/>
                          <a:tab pos="1314450" algn="r"/>
                        </a:tabLst>
                        <a:defRPr/>
                      </a:pPr>
                      <a:r>
                        <a:rPr kumimoji="0" lang="en-US" sz="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mg/L</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No</a:t>
                      </a:r>
                    </a:p>
                  </a:txBody>
                  <a:tcPr marL="20575" marR="20575" marT="0" marB="0" anchor="ctr"/>
                </a:tc>
                <a:tc>
                  <a:txBody>
                    <a:bodyPr/>
                    <a:lstStyle/>
                    <a:p>
                      <a:pPr marL="0" marR="0" algn="l">
                        <a:lnSpc>
                          <a:spcPct val="100000"/>
                        </a:lnSpc>
                        <a:spcBef>
                          <a:spcPts val="0"/>
                        </a:spcBef>
                        <a:spcAft>
                          <a:spcPts val="400"/>
                        </a:spcAft>
                        <a:tabLst>
                          <a:tab pos="400050" algn="l"/>
                          <a:tab pos="457200" algn="l"/>
                          <a:tab pos="1314450" algn="r"/>
                        </a:tabLst>
                      </a:pPr>
                      <a:r>
                        <a:rPr lang="es-ES" sz="600" dirty="0" smtClean="0">
                          <a:latin typeface="Arial" panose="020B0604020202020204" pitchFamily="34" charset="0"/>
                          <a:cs typeface="Arial" panose="020B0604020202020204" pitchFamily="34" charset="0"/>
                        </a:rPr>
                        <a:t>Descarga de desechos de perforación; descarga de refinerías de metales; erosión de depósitos naturales.</a:t>
                      </a:r>
                      <a:endParaRPr lang="en-US" sz="600" baseline="0" dirty="0" smtClean="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3"/>
                  </a:ext>
                </a:extLst>
              </a:tr>
              <a:tr h="221800">
                <a:tc>
                  <a:txBody>
                    <a:bodyPr/>
                    <a:lstStyle/>
                    <a:p>
                      <a:pPr marL="0" marR="0" algn="l">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Fluoruro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0.21</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0.21 – 0.21 </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4</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4</a:t>
                      </a:r>
                    </a:p>
                  </a:txBody>
                  <a:tcPr marL="20575" marR="20575" marT="0" marB="0" anchor="ctr"/>
                </a:tc>
                <a:tc>
                  <a:txBody>
                    <a:bodyPr/>
                    <a:lstStyle/>
                    <a:p>
                      <a:pPr marL="0" marR="0" lvl="0" indent="0" algn="ctr" defTabSz="940272" rtl="0" eaLnBrk="1" fontAlgn="auto" latinLnBrk="0" hangingPunct="1">
                        <a:lnSpc>
                          <a:spcPct val="107000"/>
                        </a:lnSpc>
                        <a:spcBef>
                          <a:spcPts val="0"/>
                        </a:spcBef>
                        <a:spcAft>
                          <a:spcPts val="0"/>
                        </a:spcAft>
                        <a:buClrTx/>
                        <a:buSzTx/>
                        <a:buFontTx/>
                        <a:buNone/>
                        <a:tabLst>
                          <a:tab pos="400050" algn="l"/>
                          <a:tab pos="457200" algn="l"/>
                          <a:tab pos="1314450" algn="r"/>
                        </a:tabLst>
                        <a:defRPr/>
                      </a:pPr>
                      <a:r>
                        <a:rPr kumimoji="0" lang="en-US" sz="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mg/L</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No</a:t>
                      </a:r>
                    </a:p>
                  </a:txBody>
                  <a:tcPr marL="20575" marR="20575" marT="0" marB="0" anchor="ctr"/>
                </a:tc>
                <a:tc>
                  <a:txBody>
                    <a:bodyPr/>
                    <a:lstStyle/>
                    <a:p>
                      <a:pPr marL="0" marR="0" algn="l">
                        <a:lnSpc>
                          <a:spcPct val="100000"/>
                        </a:lnSpc>
                        <a:spcBef>
                          <a:spcPts val="0"/>
                        </a:spcBef>
                        <a:spcAft>
                          <a:spcPts val="400"/>
                        </a:spcAft>
                        <a:tabLst>
                          <a:tab pos="400050" algn="l"/>
                          <a:tab pos="457200" algn="l"/>
                          <a:tab pos="1314450" algn="r"/>
                        </a:tabLst>
                      </a:pPr>
                      <a:r>
                        <a:rPr lang="es-ES" sz="600" dirty="0" smtClean="0">
                          <a:latin typeface="Arial" panose="020B0604020202020204" pitchFamily="34" charset="0"/>
                          <a:cs typeface="Arial" panose="020B0604020202020204" pitchFamily="34" charset="0"/>
                        </a:rPr>
                        <a:t>Erosión de depósitos naturales; aditivo de agua que promueve dientes fuertes; Descarga de fábricas de fertilizantes y aluminio.</a:t>
                      </a:r>
                      <a:endParaRPr lang="en-US" sz="600" baseline="0" dirty="0" smtClean="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4"/>
                  </a:ext>
                </a:extLst>
              </a:tr>
              <a:tr h="147866">
                <a:tc>
                  <a:txBody>
                    <a:bodyPr/>
                    <a:lstStyle/>
                    <a:p>
                      <a:pPr marL="0" marR="0" algn="l">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Nitrato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2021</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1.75</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1.75</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 1.75</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10</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10 </a:t>
                      </a:r>
                    </a:p>
                  </a:txBody>
                  <a:tcPr marL="20575" marR="20575" marT="0" marB="0" anchor="ctr"/>
                </a:tc>
                <a:tc>
                  <a:txBody>
                    <a:bodyPr/>
                    <a:lstStyle/>
                    <a:p>
                      <a:pPr marL="0" marR="0" lvl="0" indent="0" algn="ctr" defTabSz="940272" rtl="0" eaLnBrk="1" fontAlgn="auto" latinLnBrk="0" hangingPunct="1">
                        <a:lnSpc>
                          <a:spcPct val="107000"/>
                        </a:lnSpc>
                        <a:spcBef>
                          <a:spcPts val="0"/>
                        </a:spcBef>
                        <a:spcAft>
                          <a:spcPts val="0"/>
                        </a:spcAft>
                        <a:buClrTx/>
                        <a:buSzTx/>
                        <a:buFontTx/>
                        <a:buNone/>
                        <a:tabLst>
                          <a:tab pos="400050" algn="l"/>
                          <a:tab pos="457200" algn="l"/>
                          <a:tab pos="1314450" algn="r"/>
                        </a:tabLst>
                        <a:defRPr/>
                      </a:pPr>
                      <a:r>
                        <a:rPr kumimoji="0" lang="en-US" sz="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mg/L</a:t>
                      </a: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No</a:t>
                      </a:r>
                    </a:p>
                  </a:txBody>
                  <a:tcPr marL="20575" marR="20575" marT="0" marB="0" anchor="ctr"/>
                </a:tc>
                <a:tc>
                  <a:txBody>
                    <a:bodyPr/>
                    <a:lstStyle/>
                    <a:p>
                      <a:pPr marL="0" marR="0" algn="l">
                        <a:lnSpc>
                          <a:spcPct val="100000"/>
                        </a:lnSpc>
                        <a:spcBef>
                          <a:spcPts val="0"/>
                        </a:spcBef>
                        <a:spcAft>
                          <a:spcPts val="400"/>
                        </a:spcAft>
                        <a:tabLst>
                          <a:tab pos="400050" algn="l"/>
                          <a:tab pos="457200" algn="l"/>
                          <a:tab pos="1314450" algn="r"/>
                        </a:tabLst>
                      </a:pPr>
                      <a:r>
                        <a:rPr lang="es-ES" sz="600" dirty="0" smtClean="0">
                          <a:latin typeface="Arial" panose="020B0604020202020204" pitchFamily="34" charset="0"/>
                          <a:cs typeface="Arial" panose="020B0604020202020204" pitchFamily="34" charset="0"/>
                        </a:rPr>
                        <a:t>Escorrentía del uso de fertilizantes; lixiviación de tanques sépticos; aguas residuales; erosión de depósitos naturales</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5"/>
                  </a:ext>
                </a:extLst>
              </a:tr>
            </a:tbl>
          </a:graphicData>
        </a:graphic>
      </p:graphicFrame>
      <p:graphicFrame>
        <p:nvGraphicFramePr>
          <p:cNvPr id="39" name="Table 38"/>
          <p:cNvGraphicFramePr>
            <a:graphicFrameLocks noGrp="1"/>
          </p:cNvGraphicFramePr>
          <p:nvPr>
            <p:extLst>
              <p:ext uri="{D42A27DB-BD31-4B8C-83A1-F6EECF244321}">
                <p14:modId xmlns:p14="http://schemas.microsoft.com/office/powerpoint/2010/main" val="1591974394"/>
              </p:ext>
            </p:extLst>
          </p:nvPr>
        </p:nvGraphicFramePr>
        <p:xfrm>
          <a:off x="82752" y="5332575"/>
          <a:ext cx="7384011" cy="647637"/>
        </p:xfrm>
        <a:graphic>
          <a:graphicData uri="http://schemas.openxmlformats.org/drawingml/2006/table">
            <a:tbl>
              <a:tblPr firstRow="1" bandRow="1">
                <a:tableStyleId>{5C22544A-7EE6-4342-B048-85BDC9FD1C3A}</a:tableStyleId>
              </a:tblPr>
              <a:tblGrid>
                <a:gridCol w="1358936">
                  <a:extLst>
                    <a:ext uri="{9D8B030D-6E8A-4147-A177-3AD203B41FA5}">
                      <a16:colId xmlns:a16="http://schemas.microsoft.com/office/drawing/2014/main" val="20000"/>
                    </a:ext>
                  </a:extLst>
                </a:gridCol>
                <a:gridCol w="663656">
                  <a:extLst>
                    <a:ext uri="{9D8B030D-6E8A-4147-A177-3AD203B41FA5}">
                      <a16:colId xmlns:a16="http://schemas.microsoft.com/office/drawing/2014/main" val="20001"/>
                    </a:ext>
                  </a:extLst>
                </a:gridCol>
                <a:gridCol w="663656">
                  <a:extLst>
                    <a:ext uri="{9D8B030D-6E8A-4147-A177-3AD203B41FA5}">
                      <a16:colId xmlns:a16="http://schemas.microsoft.com/office/drawing/2014/main" val="20002"/>
                    </a:ext>
                  </a:extLst>
                </a:gridCol>
                <a:gridCol w="663656">
                  <a:extLst>
                    <a:ext uri="{9D8B030D-6E8A-4147-A177-3AD203B41FA5}">
                      <a16:colId xmlns:a16="http://schemas.microsoft.com/office/drawing/2014/main" val="20003"/>
                    </a:ext>
                  </a:extLst>
                </a:gridCol>
                <a:gridCol w="663656">
                  <a:extLst>
                    <a:ext uri="{9D8B030D-6E8A-4147-A177-3AD203B41FA5}">
                      <a16:colId xmlns:a16="http://schemas.microsoft.com/office/drawing/2014/main" val="20004"/>
                    </a:ext>
                  </a:extLst>
                </a:gridCol>
                <a:gridCol w="663656">
                  <a:extLst>
                    <a:ext uri="{9D8B030D-6E8A-4147-A177-3AD203B41FA5}">
                      <a16:colId xmlns:a16="http://schemas.microsoft.com/office/drawing/2014/main" val="20005"/>
                    </a:ext>
                  </a:extLst>
                </a:gridCol>
                <a:gridCol w="663656">
                  <a:extLst>
                    <a:ext uri="{9D8B030D-6E8A-4147-A177-3AD203B41FA5}">
                      <a16:colId xmlns:a16="http://schemas.microsoft.com/office/drawing/2014/main" val="20006"/>
                    </a:ext>
                  </a:extLst>
                </a:gridCol>
                <a:gridCol w="663656">
                  <a:extLst>
                    <a:ext uri="{9D8B030D-6E8A-4147-A177-3AD203B41FA5}">
                      <a16:colId xmlns:a16="http://schemas.microsoft.com/office/drawing/2014/main" val="20007"/>
                    </a:ext>
                  </a:extLst>
                </a:gridCol>
                <a:gridCol w="1379483">
                  <a:extLst>
                    <a:ext uri="{9D8B030D-6E8A-4147-A177-3AD203B41FA5}">
                      <a16:colId xmlns:a16="http://schemas.microsoft.com/office/drawing/2014/main" val="20008"/>
                    </a:ext>
                  </a:extLst>
                </a:gridCol>
              </a:tblGrid>
              <a:tr h="200867">
                <a:tc gridSpan="8">
                  <a:txBody>
                    <a:bodyPr/>
                    <a:lstStyle/>
                    <a:p>
                      <a:r>
                        <a:rPr lang="en-US" sz="800" dirty="0" smtClean="0">
                          <a:solidFill>
                            <a:schemeClr val="tx2"/>
                          </a:solidFill>
                          <a:latin typeface="Arial" panose="020B0604020202020204" pitchFamily="34" charset="0"/>
                          <a:cs typeface="Arial" panose="020B0604020202020204" pitchFamily="34" charset="0"/>
                        </a:rPr>
                        <a:t>CONTAMINANTES</a:t>
                      </a:r>
                      <a:r>
                        <a:rPr lang="en-US" sz="800" baseline="0" dirty="0" smtClean="0">
                          <a:solidFill>
                            <a:schemeClr val="tx2"/>
                          </a:solidFill>
                          <a:latin typeface="Arial" panose="020B0604020202020204" pitchFamily="34" charset="0"/>
                          <a:cs typeface="Arial" panose="020B0604020202020204" pitchFamily="34" charset="0"/>
                        </a:rPr>
                        <a:t> RADIOACTIVOS </a:t>
                      </a:r>
                      <a:endParaRPr lang="en-US" sz="800" dirty="0">
                        <a:solidFill>
                          <a:schemeClr val="tx2"/>
                        </a:solidFill>
                        <a:latin typeface="Arial" panose="020B0604020202020204" pitchFamily="34" charset="0"/>
                        <a:cs typeface="Arial" panose="020B0604020202020204" pitchFamily="34" charset="0"/>
                      </a:endParaRPr>
                    </a:p>
                  </a:txBody>
                  <a:tcPr marL="27433" marR="27433" marT="13716" marB="13716"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a:txBody>
                    <a:bodyPr/>
                    <a:lstStyle/>
                    <a:p>
                      <a:endParaRPr lang="en-US" sz="1000" dirty="0">
                        <a:solidFill>
                          <a:schemeClr val="tx2"/>
                        </a:solidFill>
                        <a:latin typeface="Arial" panose="020B0604020202020204" pitchFamily="34" charset="0"/>
                        <a:cs typeface="Arial" panose="020B0604020202020204" pitchFamily="34" charset="0"/>
                      </a:endParaRPr>
                    </a:p>
                  </a:txBody>
                  <a:tcPr marL="27433" marR="27433" marT="13716" marB="13716">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72832">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Constituyente</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Fecha de Coleccion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Nivel Ma</a:t>
                      </a:r>
                      <a:r>
                        <a:rPr lang="en-US" sz="600" baseline="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s Alto Detectado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Rango de Concentracion Encontrado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MCLG</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Unidades</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Violacion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Fuente</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Probable de Contaminacion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T w="38100" cmpd="sng">
                      <a:noFill/>
                    </a:lnT>
                    <a:solidFill>
                      <a:schemeClr val="tx2"/>
                    </a:solidFill>
                  </a:tcPr>
                </a:tc>
                <a:extLst>
                  <a:ext uri="{0D108BD9-81ED-4DB2-BD59-A6C34878D82A}">
                    <a16:rowId xmlns:a16="http://schemas.microsoft.com/office/drawing/2014/main" val="10001"/>
                  </a:ext>
                </a:extLst>
              </a:tr>
              <a:tr h="153209">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Radium</a:t>
                      </a:r>
                      <a:r>
                        <a:rPr lang="en-US" sz="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600" baseline="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Combinada</a:t>
                      </a: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226/228</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2017</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 – 1.5 </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pCi</a:t>
                      </a:r>
                      <a:r>
                        <a:rPr lang="en-US" sz="6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tc>
                  <a:txBody>
                    <a:bodyPr/>
                    <a:lstStyle/>
                    <a:p>
                      <a:pPr marL="0" marR="0" algn="l">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Erosion de </a:t>
                      </a:r>
                      <a:r>
                        <a:rPr lang="en-US" sz="600" dirty="0" err="1" smtClean="0">
                          <a:effectLst/>
                          <a:latin typeface="Arial" panose="020B0604020202020204" pitchFamily="34" charset="0"/>
                          <a:ea typeface="Calibri" panose="020F0502020204030204" pitchFamily="34" charset="0"/>
                          <a:cs typeface="Arial" panose="020B0604020202020204" pitchFamily="34" charset="0"/>
                        </a:rPr>
                        <a:t>depositos</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a:t>
                      </a:r>
                      <a:r>
                        <a:rPr lang="en-US" sz="600" baseline="0" dirty="0" err="1" smtClean="0">
                          <a:effectLst/>
                          <a:latin typeface="Arial" panose="020B0604020202020204" pitchFamily="34" charset="0"/>
                          <a:ea typeface="Calibri" panose="020F0502020204030204" pitchFamily="34" charset="0"/>
                          <a:cs typeface="Arial" panose="020B0604020202020204" pitchFamily="34" charset="0"/>
                        </a:rPr>
                        <a:t>naturales</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tc>
                <a:extLst>
                  <a:ext uri="{0D108BD9-81ED-4DB2-BD59-A6C34878D82A}">
                    <a16:rowId xmlns:a16="http://schemas.microsoft.com/office/drawing/2014/main" val="10002"/>
                  </a:ext>
                </a:extLst>
              </a:tr>
            </a:tbl>
          </a:graphicData>
        </a:graphic>
      </p:graphicFrame>
      <p:graphicFrame>
        <p:nvGraphicFramePr>
          <p:cNvPr id="40" name="Table 39"/>
          <p:cNvGraphicFramePr>
            <a:graphicFrameLocks noGrp="1"/>
          </p:cNvGraphicFramePr>
          <p:nvPr>
            <p:extLst>
              <p:ext uri="{D42A27DB-BD31-4B8C-83A1-F6EECF244321}">
                <p14:modId xmlns:p14="http://schemas.microsoft.com/office/powerpoint/2010/main" val="3673166090"/>
              </p:ext>
            </p:extLst>
          </p:nvPr>
        </p:nvGraphicFramePr>
        <p:xfrm>
          <a:off x="64554" y="5982953"/>
          <a:ext cx="7406758" cy="780941"/>
        </p:xfrm>
        <a:graphic>
          <a:graphicData uri="http://schemas.openxmlformats.org/drawingml/2006/table">
            <a:tbl>
              <a:tblPr firstRow="1" bandRow="1">
                <a:tableStyleId>{5C22544A-7EE6-4342-B048-85BDC9FD1C3A}</a:tableStyleId>
              </a:tblPr>
              <a:tblGrid>
                <a:gridCol w="973548">
                  <a:extLst>
                    <a:ext uri="{9D8B030D-6E8A-4147-A177-3AD203B41FA5}">
                      <a16:colId xmlns:a16="http://schemas.microsoft.com/office/drawing/2014/main" val="20000"/>
                    </a:ext>
                  </a:extLst>
                </a:gridCol>
                <a:gridCol w="720806">
                  <a:extLst>
                    <a:ext uri="{9D8B030D-6E8A-4147-A177-3AD203B41FA5}">
                      <a16:colId xmlns:a16="http://schemas.microsoft.com/office/drawing/2014/main" val="20001"/>
                    </a:ext>
                  </a:extLst>
                </a:gridCol>
                <a:gridCol w="720806">
                  <a:extLst>
                    <a:ext uri="{9D8B030D-6E8A-4147-A177-3AD203B41FA5}">
                      <a16:colId xmlns:a16="http://schemas.microsoft.com/office/drawing/2014/main" val="20002"/>
                    </a:ext>
                  </a:extLst>
                </a:gridCol>
                <a:gridCol w="720806">
                  <a:extLst>
                    <a:ext uri="{9D8B030D-6E8A-4147-A177-3AD203B41FA5}">
                      <a16:colId xmlns:a16="http://schemas.microsoft.com/office/drawing/2014/main" val="20003"/>
                    </a:ext>
                  </a:extLst>
                </a:gridCol>
                <a:gridCol w="720806">
                  <a:extLst>
                    <a:ext uri="{9D8B030D-6E8A-4147-A177-3AD203B41FA5}">
                      <a16:colId xmlns:a16="http://schemas.microsoft.com/office/drawing/2014/main" val="20004"/>
                    </a:ext>
                  </a:extLst>
                </a:gridCol>
                <a:gridCol w="720806">
                  <a:extLst>
                    <a:ext uri="{9D8B030D-6E8A-4147-A177-3AD203B41FA5}">
                      <a16:colId xmlns:a16="http://schemas.microsoft.com/office/drawing/2014/main" val="20005"/>
                    </a:ext>
                  </a:extLst>
                </a:gridCol>
                <a:gridCol w="720806">
                  <a:extLst>
                    <a:ext uri="{9D8B030D-6E8A-4147-A177-3AD203B41FA5}">
                      <a16:colId xmlns:a16="http://schemas.microsoft.com/office/drawing/2014/main" val="20006"/>
                    </a:ext>
                  </a:extLst>
                </a:gridCol>
                <a:gridCol w="2108374">
                  <a:extLst>
                    <a:ext uri="{9D8B030D-6E8A-4147-A177-3AD203B41FA5}">
                      <a16:colId xmlns:a16="http://schemas.microsoft.com/office/drawing/2014/main" val="20007"/>
                    </a:ext>
                  </a:extLst>
                </a:gridCol>
              </a:tblGrid>
              <a:tr h="173742">
                <a:tc gridSpan="8">
                  <a:txBody>
                    <a:bodyPr/>
                    <a:lstStyle/>
                    <a:p>
                      <a:r>
                        <a:rPr lang="en-US" sz="800" dirty="0" smtClean="0">
                          <a:solidFill>
                            <a:schemeClr val="tx2"/>
                          </a:solidFill>
                          <a:latin typeface="Arial" panose="020B0604020202020204" pitchFamily="34" charset="0"/>
                          <a:cs typeface="Arial" panose="020B0604020202020204" pitchFamily="34" charset="0"/>
                        </a:rPr>
                        <a:t>CONTAMINANTES</a:t>
                      </a:r>
                      <a:r>
                        <a:rPr lang="en-US" sz="800" baseline="0" dirty="0" smtClean="0">
                          <a:solidFill>
                            <a:schemeClr val="tx2"/>
                          </a:solidFill>
                          <a:latin typeface="Arial" panose="020B0604020202020204" pitchFamily="34" charset="0"/>
                          <a:cs typeface="Arial" panose="020B0604020202020204" pitchFamily="34" charset="0"/>
                        </a:rPr>
                        <a:t> ORGANICOS VOLATILES </a:t>
                      </a:r>
                      <a:endParaRPr lang="en-US" sz="800" dirty="0">
                        <a:solidFill>
                          <a:schemeClr val="tx2"/>
                        </a:solidFill>
                        <a:latin typeface="Arial" panose="020B0604020202020204" pitchFamily="34" charset="0"/>
                        <a:cs typeface="Arial" panose="020B0604020202020204" pitchFamily="34" charset="0"/>
                      </a:endParaRPr>
                    </a:p>
                  </a:txBody>
                  <a:tcPr marL="27433" marR="27433" marT="13716" marB="13716"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195688">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Constituyente</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Fecha de Coleccion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Nivel Ma</a:t>
                      </a:r>
                      <a:r>
                        <a:rPr lang="en-US" sz="600" baseline="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s Alto Detectado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MCLG</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dirty="0" err="1"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Unidades</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40272" rtl="0" eaLnBrk="1" fontAlgn="auto" latinLnBrk="0" hangingPunct="1">
                        <a:lnSpc>
                          <a:spcPct val="107000"/>
                        </a:lnSpc>
                        <a:spcBef>
                          <a:spcPts val="0"/>
                        </a:spcBef>
                        <a:spcAft>
                          <a:spcPts val="0"/>
                        </a:spcAft>
                        <a:buClrTx/>
                        <a:buSzTx/>
                        <a:buFontTx/>
                        <a:buNone/>
                        <a:tabLst/>
                        <a:defRPr/>
                      </a:pPr>
                      <a:r>
                        <a:rPr lang="en-US" sz="600" dirty="0" err="1"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Violacion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40272" rtl="0" eaLnBrk="1" fontAlgn="auto" latinLnBrk="0" hangingPunct="1">
                        <a:lnSpc>
                          <a:spcPct val="107000"/>
                        </a:lnSpc>
                        <a:spcBef>
                          <a:spcPts val="0"/>
                        </a:spcBef>
                        <a:spcAft>
                          <a:spcPts val="0"/>
                        </a:spcAft>
                        <a:buClrTx/>
                        <a:buSzTx/>
                        <a:buFontTx/>
                        <a:buNone/>
                        <a:tabLst>
                          <a:tab pos="400050" algn="l"/>
                          <a:tab pos="457200" algn="l"/>
                          <a:tab pos="1314450" algn="r"/>
                        </a:tabLst>
                        <a:defRPr/>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Fuente</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Probable de </a:t>
                      </a:r>
                      <a:r>
                        <a:rPr lang="en-US" sz="600" baseline="0" dirty="0" err="1" smtClean="0">
                          <a:solidFill>
                            <a:schemeClr val="bg1"/>
                          </a:solidFill>
                          <a:effectLst/>
                          <a:latin typeface="Arial" panose="020B0604020202020204" pitchFamily="34" charset="0"/>
                          <a:ea typeface="Calibri" panose="020F0502020204030204" pitchFamily="34" charset="0"/>
                          <a:cs typeface="Arial" panose="020B0604020202020204" pitchFamily="34" charset="0"/>
                        </a:rPr>
                        <a:t>Contaminacion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137164">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Etilbencina</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&lt;0.5</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700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ppb</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tabLst>
                          <a:tab pos="338455" algn="l"/>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Descarga de fabricas y tintorieas</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37164">
                <a:tc>
                  <a:txBody>
                    <a:bodyPr/>
                    <a:lstStyle/>
                    <a:p>
                      <a:pPr marL="0" marR="0" algn="l">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Tetracloroetileno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&lt;0.5</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0</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5</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Calibri" panose="020F0502020204030204" pitchFamily="34" charset="0"/>
                          <a:cs typeface="Arial" panose="020B0604020202020204" pitchFamily="34" charset="0"/>
                        </a:rPr>
                        <a:t>ppb</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No</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tabLst>
                          <a:tab pos="338455" algn="l"/>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Descarga de fabricas y tintorieas</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137164">
                <a:tc>
                  <a:txBody>
                    <a:bodyPr/>
                    <a:lstStyle/>
                    <a:p>
                      <a:pPr marL="0" marR="0" algn="l">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Xylenos,</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a:t>
                      </a:r>
                      <a:r>
                        <a:rPr lang="en-US" sz="600" baseline="0" dirty="0">
                          <a:effectLst/>
                          <a:latin typeface="Arial" panose="020B0604020202020204" pitchFamily="34" charset="0"/>
                          <a:ea typeface="Calibri" panose="020F0502020204030204" pitchFamily="34" charset="0"/>
                          <a:cs typeface="Arial" panose="020B0604020202020204" pitchFamily="34" charset="0"/>
                        </a:rPr>
                        <a:t>Total</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2020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&lt;0.5 </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0</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10,000</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Calibri" panose="020F0502020204030204" pitchFamily="34" charset="0"/>
                          <a:cs typeface="Arial" panose="020B0604020202020204" pitchFamily="34" charset="0"/>
                        </a:rPr>
                        <a:t>ppb</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No</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tabLst>
                          <a:tab pos="338455" algn="l"/>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Descarga de fabricas y tintorieas</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grpSp>
        <p:nvGrpSpPr>
          <p:cNvPr id="42" name="Group 41"/>
          <p:cNvGrpSpPr/>
          <p:nvPr/>
        </p:nvGrpSpPr>
        <p:grpSpPr>
          <a:xfrm>
            <a:off x="362291" y="304800"/>
            <a:ext cx="9339519" cy="760805"/>
            <a:chOff x="903334" y="359664"/>
            <a:chExt cx="31130730" cy="2535936"/>
          </a:xfrm>
        </p:grpSpPr>
        <p:pic>
          <p:nvPicPr>
            <p:cNvPr id="45" name="Picture 44"/>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100000">
                          <a14:foregroundMark x1="16323" y1="4262" x2="16323" y2="4262"/>
                          <a14:foregroundMark x1="11094" y1="9016" x2="19968" y2="1148"/>
                          <a14:foregroundMark x1="21078" y1="656" x2="78288" y2="656"/>
                          <a14:foregroundMark x1="81616" y1="3770" x2="87797" y2="9344"/>
                          <a14:foregroundMark x1="87797" y1="9836" x2="83677" y2="19016"/>
                          <a14:foregroundMark x1="83677" y1="19180" x2="81775" y2="29672"/>
                          <a14:foregroundMark x1="82726" y1="40164" x2="84945" y2="48852"/>
                          <a14:foregroundMark x1="85737" y1="47377" x2="89699" y2="43279"/>
                          <a14:foregroundMark x1="90016" y1="43279" x2="92868" y2="43770"/>
                          <a14:foregroundMark x1="93344" y1="43934" x2="94453" y2="47869"/>
                          <a14:foregroundMark x1="94453" y1="48033" x2="99683" y2="56885"/>
                          <a14:foregroundMark x1="99525" y1="57869" x2="96830" y2="62131"/>
                          <a14:foregroundMark x1="96513" y1="62295" x2="93819" y2="70984"/>
                          <a14:foregroundMark x1="93661" y1="70984" x2="85895" y2="79508"/>
                          <a14:foregroundMark x1="85737" y1="79180" x2="73059" y2="86230"/>
                          <a14:foregroundMark x1="73059" y1="86230" x2="60539" y2="92131"/>
                          <a14:foregroundMark x1="61331" y1="91803" x2="51506" y2="98689"/>
                          <a14:foregroundMark x1="51189" y1="98852" x2="39778" y2="91475"/>
                          <a14:foregroundMark x1="40412" y1="91803" x2="25515" y2="85410"/>
                          <a14:foregroundMark x1="25832" y1="85574" x2="13788" y2="79344"/>
                          <a14:foregroundMark x1="14263" y1="79672" x2="5071" y2="67377"/>
                          <a14:foregroundMark x1="4754" y1="67377" x2="4279" y2="62623"/>
                          <a14:foregroundMark x1="4120" y1="62623" x2="317" y2="57541"/>
                          <a14:foregroundMark x1="475" y1="56721" x2="6022" y2="47213"/>
                          <a14:foregroundMark x1="6022" y1="46230" x2="8082" y2="42623"/>
                          <a14:foregroundMark x1="8399" y1="43279" x2="15531" y2="47869"/>
                          <a14:foregroundMark x1="85578" y1="50656" x2="83677" y2="62459"/>
                          <a14:foregroundMark x1="42314" y1="9672" x2="63074" y2="14262"/>
                          <a14:foregroundMark x1="62599" y1="9344" x2="53249" y2="26721"/>
                          <a14:foregroundMark x1="48811" y1="18689" x2="58162" y2="18525"/>
                          <a14:foregroundMark x1="67195" y1="8689" x2="60856" y2="21803"/>
                          <a14:foregroundMark x1="8399" y1="44426" x2="9509" y2="62131"/>
                          <a14:foregroundMark x1="13946" y1="48361" x2="12837" y2="57049"/>
                          <a14:foregroundMark x1="3170" y1="55738" x2="10460" y2="60000"/>
                          <a14:foregroundMark x1="3962" y1="57377" x2="7607" y2="51311"/>
                          <a14:foregroundMark x1="11727" y1="55574" x2="14739" y2="75410"/>
                          <a14:foregroundMark x1="5230" y1="65902" x2="19493" y2="70492"/>
                          <a14:foregroundMark x1="13471" y1="74262" x2="42631" y2="90492"/>
                          <a14:foregroundMark x1="17908" y1="70164" x2="38352" y2="81639"/>
                          <a14:foregroundMark x1="22662" y1="82131" x2="46751" y2="92623"/>
                          <a14:foregroundMark x1="32330" y1="81475" x2="50238" y2="90000"/>
                          <a14:foregroundMark x1="33914" y1="77213" x2="51823" y2="88197"/>
                          <a14:foregroundMark x1="48970" y1="95902" x2="56894" y2="81967"/>
                          <a14:foregroundMark x1="50238" y1="96230" x2="63074" y2="76721"/>
                          <a14:foregroundMark x1="71315" y1="9672" x2="68146" y2="16885"/>
                          <a14:foregroundMark x1="91759" y1="44918" x2="84469" y2="67377"/>
                          <a14:foregroundMark x1="84469" y1="67377" x2="84469" y2="67377"/>
                          <a14:foregroundMark x1="93819" y1="50820" x2="90808" y2="65410"/>
                          <a14:foregroundMark x1="95880" y1="56393" x2="90333" y2="65246"/>
                          <a14:foregroundMark x1="90333" y1="65410" x2="90333" y2="65410"/>
                          <a14:foregroundMark x1="93502" y1="64754" x2="56894" y2="91803"/>
                          <a14:foregroundMark x1="56894" y1="91803" x2="56894" y2="91803"/>
                          <a14:foregroundMark x1="58954" y1="86393" x2="84152" y2="65574"/>
                          <a14:foregroundMark x1="93185" y1="67377" x2="66086" y2="86885"/>
                          <a14:foregroundMark x1="11569" y1="12131" x2="15531" y2="21475"/>
                          <a14:foregroundMark x1="15689" y1="22131" x2="17433" y2="32131"/>
                          <a14:foregroundMark x1="19176" y1="9180" x2="37401" y2="25082"/>
                          <a14:foregroundMark x1="12837" y1="9508" x2="20602" y2="2787"/>
                          <a14:foregroundMark x1="20919" y1="2787" x2="42631" y2="25410"/>
                          <a14:foregroundMark x1="13312" y1="10164" x2="32330" y2="24918"/>
                          <a14:foregroundMark x1="30269" y1="26066" x2="56894" y2="46230"/>
                          <a14:foregroundMark x1="67195" y1="14426" x2="65135" y2="20492"/>
                          <a14:foregroundMark x1="5547" y1="69016" x2="9984" y2="75902"/>
                          <a14:foregroundMark x1="40571" y1="25738" x2="62124" y2="47213"/>
                          <a14:foregroundMark x1="60697" y1="48033" x2="76545" y2="65410"/>
                          <a14:foregroundMark x1="76545" y1="65410" x2="76545" y2="65410"/>
                        </a14:backgroundRemoval>
                      </a14:imgEffect>
                    </a14:imgLayer>
                  </a14:imgProps>
                </a:ext>
                <a:ext uri="{28A0092B-C50C-407E-A947-70E740481C1C}">
                  <a14:useLocalDpi xmlns:a14="http://schemas.microsoft.com/office/drawing/2010/main" val="0"/>
                </a:ext>
              </a:extLst>
            </a:blip>
            <a:stretch>
              <a:fillRect/>
            </a:stretch>
          </p:blipFill>
          <p:spPr>
            <a:xfrm>
              <a:off x="29412785" y="359664"/>
              <a:ext cx="2621279" cy="2535936"/>
            </a:xfrm>
            <a:prstGeom prst="rect">
              <a:avLst/>
            </a:prstGeom>
          </p:spPr>
        </p:pic>
        <p:pic>
          <p:nvPicPr>
            <p:cNvPr id="46" name="Picture 4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3334" y="362711"/>
              <a:ext cx="2602283" cy="2532889"/>
            </a:xfrm>
            <a:prstGeom prst="rect">
              <a:avLst/>
            </a:prstGeom>
          </p:spPr>
        </p:pic>
      </p:grpSp>
      <p:sp>
        <p:nvSpPr>
          <p:cNvPr id="47" name="Rectangle 46"/>
          <p:cNvSpPr/>
          <p:nvPr/>
        </p:nvSpPr>
        <p:spPr>
          <a:xfrm>
            <a:off x="64554" y="7513313"/>
            <a:ext cx="9875838" cy="162568"/>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4692" tIns="7346" rIns="14692" bIns="7346" rtlCol="0" anchor="ctr">
            <a:spAutoFit/>
          </a:bodyPr>
          <a:lstStyle/>
          <a:p>
            <a:pPr algn="ctr"/>
            <a:r>
              <a:rPr lang="en-US" sz="960" b="1" spc="180" dirty="0">
                <a:ln w="3175">
                  <a:solidFill>
                    <a:schemeClr val="tx2"/>
                  </a:solidFill>
                </a:ln>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Laughlin AFB, Texas </a:t>
            </a:r>
            <a:r>
              <a:rPr lang="en-US" sz="960" b="1" spc="180" dirty="0" smtClean="0">
                <a:ln w="3175">
                  <a:solidFill>
                    <a:schemeClr val="tx2"/>
                  </a:solidFill>
                </a:ln>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PWS </a:t>
            </a:r>
            <a:r>
              <a:rPr lang="en-US" sz="960" b="1" spc="180" dirty="0">
                <a:ln w="3175">
                  <a:solidFill>
                    <a:schemeClr val="tx2"/>
                  </a:solidFill>
                </a:ln>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ID Number: TX 2330006</a:t>
            </a:r>
          </a:p>
        </p:txBody>
      </p:sp>
      <p:sp>
        <p:nvSpPr>
          <p:cNvPr id="12" name="Rectangle 11"/>
          <p:cNvSpPr/>
          <p:nvPr/>
        </p:nvSpPr>
        <p:spPr>
          <a:xfrm>
            <a:off x="7498158" y="1400243"/>
            <a:ext cx="2468961" cy="5653855"/>
          </a:xfrm>
          <a:prstGeom prst="rect">
            <a:avLst/>
          </a:prstGeom>
          <a:noFill/>
          <a:ln w="31750">
            <a:solidFill>
              <a:schemeClr val="tx2"/>
            </a:solidFill>
          </a:ln>
        </p:spPr>
        <p:txBody>
          <a:bodyPr wrap="square" lIns="27433" tIns="13716" rIns="27433" bIns="13716">
            <a:spAutoFit/>
          </a:bodyPr>
          <a:lstStyle/>
          <a:p>
            <a:pPr algn="ctr"/>
            <a:r>
              <a:rPr lang="en-US" sz="1980" dirty="0">
                <a:ln w="0">
                  <a:solidFill>
                    <a:schemeClr val="tx2"/>
                  </a:solidFill>
                </a:ln>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Laughlin AFB, TX</a:t>
            </a:r>
          </a:p>
          <a:p>
            <a:pPr algn="ctr"/>
            <a:r>
              <a:rPr lang="en-US" sz="1980" dirty="0">
                <a:ln w="0">
                  <a:solidFill>
                    <a:schemeClr val="tx2"/>
                  </a:solidFill>
                </a:ln>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Systema De Agua</a:t>
            </a:r>
          </a:p>
          <a:p>
            <a:pPr algn="ctr"/>
            <a:r>
              <a:rPr lang="en-US" sz="1200" b="1" dirty="0">
                <a:ln w="3175">
                  <a:noFill/>
                </a:ln>
                <a:solidFill>
                  <a:schemeClr val="tx2"/>
                </a:solidFill>
                <a:effectLst>
                  <a:outerShdw blurRad="38100" dist="25400" dir="5400000" algn="ctr" rotWithShape="0">
                    <a:srgbClr val="6E747A">
                      <a:alpha val="43000"/>
                    </a:srgbClr>
                  </a:outerShdw>
                </a:effectLst>
              </a:rPr>
              <a:t>PWS ID Number: TX </a:t>
            </a:r>
            <a:r>
              <a:rPr lang="en-US" sz="1200" b="1" dirty="0" smtClean="0">
                <a:ln w="3175">
                  <a:noFill/>
                </a:ln>
                <a:solidFill>
                  <a:schemeClr val="tx2"/>
                </a:solidFill>
                <a:effectLst>
                  <a:outerShdw blurRad="38100" dist="25400" dir="5400000" algn="ctr" rotWithShape="0">
                    <a:srgbClr val="6E747A">
                      <a:alpha val="43000"/>
                    </a:srgbClr>
                  </a:outerShdw>
                </a:effectLst>
              </a:rPr>
              <a:t>2330006</a:t>
            </a:r>
            <a:endParaRPr lang="en-US" sz="480" b="1" dirty="0">
              <a:ln w="0"/>
              <a:effectLst>
                <a:outerShdw blurRad="38100" dist="19050" dir="2700000" algn="tl" rotWithShape="0">
                  <a:schemeClr val="dk1">
                    <a:alpha val="40000"/>
                  </a:schemeClr>
                </a:outerShdw>
              </a:effectLst>
            </a:endParaRPr>
          </a:p>
          <a:p>
            <a:pPr algn="r"/>
            <a:endParaRPr lang="en-US" sz="720" b="1" dirty="0">
              <a:ln w="0"/>
              <a:effectLst>
                <a:outerShdw blurRad="38100" dist="19050" dir="2700000" algn="tl" rotWithShape="0">
                  <a:schemeClr val="dk1">
                    <a:alpha val="40000"/>
                  </a:schemeClr>
                </a:outerShdw>
              </a:effectLst>
            </a:endParaRPr>
          </a:p>
          <a:p>
            <a:pPr marL="137160"/>
            <a:r>
              <a:rPr lang="en-US" sz="840" b="1" dirty="0">
                <a:ln w="0"/>
                <a:solidFill>
                  <a:schemeClr val="tx2"/>
                </a:solidFill>
                <a:latin typeface="Arial" panose="020B0604020202020204" pitchFamily="34" charset="0"/>
                <a:cs typeface="Arial" panose="020B0604020202020204" pitchFamily="34" charset="0"/>
              </a:rPr>
              <a:t>Preguntas Sobre Su Informe de Calidad Del Agua?</a:t>
            </a:r>
            <a:endParaRPr lang="en-US" sz="2160" b="1" dirty="0">
              <a:ln w="0"/>
              <a:solidFill>
                <a:schemeClr val="tx2"/>
              </a:solidFill>
              <a:effectLst>
                <a:outerShdw blurRad="38100" dist="19050" dir="2700000" algn="tl" rotWithShape="0">
                  <a:schemeClr val="dk1">
                    <a:alpha val="40000"/>
                  </a:schemeClr>
                </a:outerShdw>
              </a:effectLst>
            </a:endParaRPr>
          </a:p>
          <a:p>
            <a:pPr marL="137160"/>
            <a:r>
              <a:rPr lang="en-US" sz="720" dirty="0">
                <a:ln w="0"/>
                <a:latin typeface="Arial" panose="020B0604020202020204" pitchFamily="34" charset="0"/>
                <a:cs typeface="Arial" panose="020B0604020202020204" pitchFamily="34" charset="0"/>
              </a:rPr>
              <a:t>Si desea mas informacion o una copia de este informe de calidad del agua, llame al: </a:t>
            </a:r>
          </a:p>
          <a:p>
            <a:pPr marL="137160"/>
            <a:r>
              <a:rPr lang="en-US" sz="840" b="1" dirty="0">
                <a:ln w="0"/>
                <a:latin typeface="Arial" panose="020B0604020202020204" pitchFamily="34" charset="0"/>
                <a:cs typeface="Arial" panose="020B0604020202020204" pitchFamily="34" charset="0"/>
              </a:rPr>
              <a:t>Comercial (830) 298-6859</a:t>
            </a:r>
          </a:p>
          <a:p>
            <a:pPr marL="137160"/>
            <a:r>
              <a:rPr lang="en-US" sz="840" b="1" dirty="0">
                <a:ln w="0"/>
                <a:latin typeface="Arial" panose="020B0604020202020204" pitchFamily="34" charset="0"/>
                <a:cs typeface="Arial" panose="020B0604020202020204" pitchFamily="34" charset="0"/>
              </a:rPr>
              <a:t>DSN 732-6859 </a:t>
            </a:r>
          </a:p>
          <a:p>
            <a:pPr marL="137160"/>
            <a:endParaRPr lang="en-US" sz="720" dirty="0">
              <a:ln w="0"/>
              <a:latin typeface="Arial" panose="020B0604020202020204" pitchFamily="34" charset="0"/>
              <a:cs typeface="Arial" panose="020B0604020202020204" pitchFamily="34" charset="0"/>
            </a:endParaRPr>
          </a:p>
          <a:p>
            <a:pPr marL="137160"/>
            <a:r>
              <a:rPr lang="en-US" sz="840" b="1" dirty="0">
                <a:ln w="0"/>
                <a:solidFill>
                  <a:schemeClr val="tx2"/>
                </a:solidFill>
                <a:latin typeface="Arial" panose="020B0604020202020204" pitchFamily="34" charset="0"/>
                <a:cs typeface="Arial" panose="020B0604020202020204" pitchFamily="34" charset="0"/>
              </a:rPr>
              <a:t>Llama a la Mesa de Ayuda 24 Horas de CE </a:t>
            </a:r>
            <a:r>
              <a:rPr lang="en-US" sz="840" b="1" dirty="0" smtClean="0">
                <a:ln w="0"/>
                <a:solidFill>
                  <a:schemeClr val="tx2"/>
                </a:solidFill>
                <a:latin typeface="Arial" panose="020B0604020202020204" pitchFamily="34" charset="0"/>
                <a:cs typeface="Arial" panose="020B0604020202020204" pitchFamily="34" charset="0"/>
              </a:rPr>
              <a:t>para:</a:t>
            </a:r>
            <a:endParaRPr lang="en-US" sz="840" b="1" dirty="0">
              <a:ln w="0"/>
              <a:solidFill>
                <a:schemeClr val="tx2"/>
              </a:solidFill>
              <a:latin typeface="Arial" panose="020B0604020202020204" pitchFamily="34" charset="0"/>
              <a:cs typeface="Arial" panose="020B0604020202020204" pitchFamily="34" charset="0"/>
            </a:endParaRPr>
          </a:p>
          <a:p>
            <a:pPr marL="274320" lvl="1" indent="-137160">
              <a:buFont typeface="Arial" panose="020B0604020202020204" pitchFamily="34" charset="0"/>
              <a:buChar char="•"/>
            </a:pPr>
            <a:r>
              <a:rPr lang="en-US" sz="720" dirty="0" smtClean="0">
                <a:ln w="0"/>
                <a:latin typeface="Arial" panose="020B0604020202020204" pitchFamily="34" charset="0"/>
                <a:cs typeface="Arial" panose="020B0604020202020204" pitchFamily="34" charset="0"/>
              </a:rPr>
              <a:t>Infromes de </a:t>
            </a:r>
            <a:r>
              <a:rPr lang="en-US" sz="720" dirty="0">
                <a:ln w="0"/>
                <a:latin typeface="Arial" panose="020B0604020202020204" pitchFamily="34" charset="0"/>
                <a:cs typeface="Arial" panose="020B0604020202020204" pitchFamily="34" charset="0"/>
              </a:rPr>
              <a:t>fugas</a:t>
            </a:r>
          </a:p>
          <a:p>
            <a:pPr marL="274320" lvl="1" indent="-137160">
              <a:buFont typeface="Arial" panose="020B0604020202020204" pitchFamily="34" charset="0"/>
              <a:buChar char="•"/>
            </a:pPr>
            <a:r>
              <a:rPr lang="en-US" sz="720" dirty="0">
                <a:ln w="0"/>
                <a:latin typeface="Arial" panose="020B0604020202020204" pitchFamily="34" charset="0"/>
                <a:cs typeface="Arial" panose="020B0604020202020204" pitchFamily="34" charset="0"/>
              </a:rPr>
              <a:t>Descansos principales de </a:t>
            </a:r>
            <a:r>
              <a:rPr lang="en-US" sz="720" dirty="0" smtClean="0">
                <a:ln w="0"/>
                <a:latin typeface="Arial" panose="020B0604020202020204" pitchFamily="34" charset="0"/>
                <a:cs typeface="Arial" panose="020B0604020202020204" pitchFamily="34" charset="0"/>
              </a:rPr>
              <a:t>agua</a:t>
            </a:r>
          </a:p>
          <a:p>
            <a:pPr marL="274320" lvl="1" indent="-137160">
              <a:buFont typeface="Arial" panose="020B0604020202020204" pitchFamily="34" charset="0"/>
              <a:buChar char="•"/>
            </a:pPr>
            <a:r>
              <a:rPr lang="en-US" sz="720" dirty="0">
                <a:ln w="0"/>
                <a:latin typeface="Arial" panose="020B0604020202020204" pitchFamily="34" charset="0"/>
                <a:cs typeface="Arial" panose="020B0604020202020204" pitchFamily="34" charset="0"/>
              </a:rPr>
              <a:t>Respaldos de </a:t>
            </a:r>
            <a:r>
              <a:rPr lang="en-US" sz="720" dirty="0" smtClean="0">
                <a:ln w="0"/>
                <a:latin typeface="Arial" panose="020B0604020202020204" pitchFamily="34" charset="0"/>
                <a:cs typeface="Arial" panose="020B0604020202020204" pitchFamily="34" charset="0"/>
              </a:rPr>
              <a:t>alcantarillado</a:t>
            </a:r>
            <a:endParaRPr lang="en-US" sz="720" dirty="0">
              <a:ln w="0"/>
              <a:latin typeface="Arial" panose="020B0604020202020204" pitchFamily="34" charset="0"/>
              <a:cs typeface="Arial" panose="020B0604020202020204" pitchFamily="34" charset="0"/>
            </a:endParaRPr>
          </a:p>
          <a:p>
            <a:r>
              <a:rPr lang="en-US" sz="840" b="1" dirty="0" smtClean="0">
                <a:ln w="0"/>
                <a:latin typeface="Arial" panose="020B0604020202020204" pitchFamily="34" charset="0"/>
                <a:cs typeface="Arial" panose="020B0604020202020204" pitchFamily="34" charset="0"/>
              </a:rPr>
              <a:t>    Comercial </a:t>
            </a:r>
            <a:r>
              <a:rPr lang="en-US" sz="840" b="1" dirty="0">
                <a:ln w="0"/>
                <a:latin typeface="Arial" panose="020B0604020202020204" pitchFamily="34" charset="0"/>
                <a:cs typeface="Arial" panose="020B0604020202020204" pitchFamily="34" charset="0"/>
              </a:rPr>
              <a:t>(830) 298-5488</a:t>
            </a:r>
          </a:p>
          <a:p>
            <a:pPr marL="137160"/>
            <a:endParaRPr lang="en-US" sz="840" b="1" dirty="0">
              <a:ln w="0"/>
              <a:latin typeface="Arial" panose="020B0604020202020204" pitchFamily="34" charset="0"/>
              <a:cs typeface="Arial" panose="020B0604020202020204" pitchFamily="34" charset="0"/>
            </a:endParaRPr>
          </a:p>
          <a:p>
            <a:pPr marL="137160"/>
            <a:r>
              <a:rPr lang="en-US" sz="840" b="1" dirty="0">
                <a:ln w="0"/>
                <a:solidFill>
                  <a:schemeClr val="tx2"/>
                </a:solidFill>
                <a:latin typeface="Arial" panose="020B0604020202020204" pitchFamily="34" charset="0"/>
                <a:cs typeface="Arial" panose="020B0604020202020204" pitchFamily="34" charset="0"/>
              </a:rPr>
              <a:t>Para obtener mas informacion </a:t>
            </a:r>
            <a:r>
              <a:rPr lang="en-US" sz="840" b="1" dirty="0" smtClean="0">
                <a:ln w="0"/>
                <a:solidFill>
                  <a:schemeClr val="tx2"/>
                </a:solidFill>
                <a:latin typeface="Arial" panose="020B0604020202020204" pitchFamily="34" charset="0"/>
                <a:cs typeface="Arial" panose="020B0604020202020204" pitchFamily="34" charset="0"/>
              </a:rPr>
              <a:t>sobre Bioenvironmental Engineering Flight, </a:t>
            </a:r>
            <a:r>
              <a:rPr lang="en-US" sz="840" b="1" dirty="0" err="1" smtClean="0">
                <a:ln w="0"/>
                <a:solidFill>
                  <a:schemeClr val="tx2"/>
                </a:solidFill>
                <a:latin typeface="Arial" panose="020B0604020202020204" pitchFamily="34" charset="0"/>
                <a:cs typeface="Arial" panose="020B0604020202020204" pitchFamily="34" charset="0"/>
              </a:rPr>
              <a:t>visita</a:t>
            </a:r>
            <a:r>
              <a:rPr lang="en-US" sz="840" b="1" dirty="0" smtClean="0">
                <a:ln w="0"/>
                <a:solidFill>
                  <a:schemeClr val="tx2"/>
                </a:solidFill>
                <a:latin typeface="Arial" panose="020B0604020202020204" pitchFamily="34" charset="0"/>
                <a:cs typeface="Arial" panose="020B0604020202020204" pitchFamily="34" charset="0"/>
              </a:rPr>
              <a:t> </a:t>
            </a:r>
            <a:r>
              <a:rPr lang="en-US" sz="840" b="1" dirty="0" err="1" smtClean="0">
                <a:ln w="0"/>
                <a:solidFill>
                  <a:schemeClr val="tx2"/>
                </a:solidFill>
                <a:latin typeface="Arial" panose="020B0604020202020204" pitchFamily="34" charset="0"/>
                <a:cs typeface="Arial" panose="020B0604020202020204" pitchFamily="34" charset="0"/>
              </a:rPr>
              <a:t>nuestro</a:t>
            </a:r>
            <a:r>
              <a:rPr lang="en-US" sz="840" b="1" dirty="0" smtClean="0">
                <a:ln w="0"/>
                <a:solidFill>
                  <a:schemeClr val="tx2"/>
                </a:solidFill>
                <a:latin typeface="Arial" panose="020B0604020202020204" pitchFamily="34" charset="0"/>
                <a:cs typeface="Arial" panose="020B0604020202020204" pitchFamily="34" charset="0"/>
              </a:rPr>
              <a:t> </a:t>
            </a:r>
            <a:r>
              <a:rPr lang="en-US" sz="840" b="1" dirty="0" err="1" smtClean="0">
                <a:ln w="0"/>
                <a:solidFill>
                  <a:schemeClr val="tx2"/>
                </a:solidFill>
                <a:latin typeface="Arial" panose="020B0604020202020204" pitchFamily="34" charset="0"/>
                <a:cs typeface="Arial" panose="020B0604020202020204" pitchFamily="34" charset="0"/>
              </a:rPr>
              <a:t>sharepoint</a:t>
            </a:r>
            <a:r>
              <a:rPr lang="en-US" sz="840" b="1" dirty="0" smtClean="0">
                <a:ln w="0"/>
                <a:solidFill>
                  <a:schemeClr val="tx2"/>
                </a:solidFill>
                <a:latin typeface="Arial" panose="020B0604020202020204" pitchFamily="34" charset="0"/>
                <a:cs typeface="Arial" panose="020B0604020202020204" pitchFamily="34" charset="0"/>
              </a:rPr>
              <a:t>:</a:t>
            </a:r>
            <a:endParaRPr lang="en-US" sz="840" b="1" dirty="0">
              <a:ln w="0"/>
              <a:solidFill>
                <a:schemeClr val="tx2"/>
              </a:solidFill>
              <a:latin typeface="Arial" panose="020B0604020202020204" pitchFamily="34" charset="0"/>
              <a:cs typeface="Arial" panose="020B0604020202020204" pitchFamily="34" charset="0"/>
            </a:endParaRPr>
          </a:p>
          <a:p>
            <a:pPr marL="137160"/>
            <a:r>
              <a:rPr lang="en-US" sz="900" u="sng" dirty="0">
                <a:hlinkClick r:id="rId6"/>
              </a:rPr>
              <a:t>usaf.laughlin.47-mdg.list.47mdos-sggb-bio@mail.mil</a:t>
            </a:r>
            <a:endParaRPr lang="en-US" sz="900" dirty="0"/>
          </a:p>
          <a:p>
            <a:pPr marL="137160"/>
            <a:endParaRPr lang="en-US" sz="840" dirty="0">
              <a:latin typeface="Arial" panose="020B0604020202020204" pitchFamily="34" charset="0"/>
              <a:cs typeface="Arial" panose="020B0604020202020204" pitchFamily="34" charset="0"/>
            </a:endParaRPr>
          </a:p>
          <a:p>
            <a:pPr marL="137160"/>
            <a:r>
              <a:rPr lang="en-US" sz="840" b="1" dirty="0">
                <a:solidFill>
                  <a:schemeClr val="tx2"/>
                </a:solidFill>
                <a:latin typeface="Arial" panose="020B0604020202020204" pitchFamily="34" charset="0"/>
                <a:cs typeface="Arial" panose="020B0604020202020204" pitchFamily="34" charset="0"/>
              </a:rPr>
              <a:t>Para obtener mas informaacion sobre </a:t>
            </a:r>
            <a:r>
              <a:rPr lang="en-US" sz="840" b="1" dirty="0" smtClean="0">
                <a:solidFill>
                  <a:schemeClr val="tx2"/>
                </a:solidFill>
                <a:latin typeface="Arial" panose="020B0604020202020204" pitchFamily="34" charset="0"/>
                <a:cs typeface="Arial" panose="020B0604020202020204" pitchFamily="34" charset="0"/>
              </a:rPr>
              <a:t>nuestro </a:t>
            </a:r>
            <a:r>
              <a:rPr lang="en-US" sz="840" b="1" dirty="0">
                <a:solidFill>
                  <a:schemeClr val="tx2"/>
                </a:solidFill>
                <a:latin typeface="Arial" panose="020B0604020202020204" pitchFamily="34" charset="0"/>
                <a:cs typeface="Arial" panose="020B0604020202020204" pitchFamily="34" charset="0"/>
              </a:rPr>
              <a:t>sistemea de agua, visite Texas Drinking Water Watch :</a:t>
            </a:r>
          </a:p>
          <a:p>
            <a:pPr marL="137160"/>
            <a:r>
              <a:rPr lang="en-US" sz="720" dirty="0">
                <a:latin typeface="Arial" panose="020B0604020202020204" pitchFamily="34" charset="0"/>
                <a:cs typeface="Arial" panose="020B0604020202020204" pitchFamily="34" charset="0"/>
              </a:rPr>
              <a:t>http://dww2.tceq.texas.gov/DWW/</a:t>
            </a:r>
          </a:p>
          <a:p>
            <a:pPr marL="137160"/>
            <a:endParaRPr lang="en-US" sz="720" dirty="0">
              <a:latin typeface="Arial" panose="020B0604020202020204" pitchFamily="34" charset="0"/>
              <a:cs typeface="Arial" panose="020B0604020202020204" pitchFamily="34" charset="0"/>
            </a:endParaRPr>
          </a:p>
          <a:p>
            <a:pPr algn="ctr"/>
            <a:r>
              <a:rPr lang="en-US" sz="1620" b="1" dirty="0">
                <a:ln w="0">
                  <a:solidFill>
                    <a:schemeClr val="tx2"/>
                  </a:solidFill>
                </a:ln>
                <a:solidFill>
                  <a:srgbClr val="FFC000"/>
                </a:solidFill>
                <a:effectLst>
                  <a:outerShdw blurRad="38100" dist="19050" dir="2700000" algn="tl" rotWithShape="0">
                    <a:schemeClr val="dk1">
                      <a:alpha val="40000"/>
                    </a:schemeClr>
                  </a:outerShdw>
                </a:effectLst>
              </a:rPr>
              <a:t>Bioenvironmental</a:t>
            </a:r>
          </a:p>
          <a:p>
            <a:pPr algn="ctr"/>
            <a:r>
              <a:rPr lang="en-US" sz="1620" b="1" dirty="0">
                <a:ln w="0">
                  <a:solidFill>
                    <a:schemeClr val="tx2"/>
                  </a:solidFill>
                </a:ln>
                <a:solidFill>
                  <a:srgbClr val="FFC000"/>
                </a:solidFill>
                <a:effectLst>
                  <a:outerShdw blurRad="38100" dist="19050" dir="2700000" algn="tl" rotWithShape="0">
                    <a:schemeClr val="dk1">
                      <a:alpha val="40000"/>
                    </a:schemeClr>
                  </a:outerShdw>
                </a:effectLst>
              </a:rPr>
              <a:t>Engineering</a:t>
            </a:r>
          </a:p>
          <a:p>
            <a:pPr algn="ctr"/>
            <a:r>
              <a:rPr lang="en-US" sz="840" dirty="0">
                <a:ln w="0"/>
              </a:rPr>
              <a:t>47 OMRS/SGXB</a:t>
            </a:r>
          </a:p>
          <a:p>
            <a:pPr algn="ctr"/>
            <a:r>
              <a:rPr lang="en-US" sz="840" dirty="0">
                <a:ln w="0"/>
              </a:rPr>
              <a:t>590 Mitchell Blvd.</a:t>
            </a:r>
          </a:p>
          <a:p>
            <a:pPr algn="ctr"/>
            <a:r>
              <a:rPr lang="en-US" sz="840" dirty="0">
                <a:ln w="0"/>
              </a:rPr>
              <a:t>Bldg. 375</a:t>
            </a:r>
          </a:p>
          <a:p>
            <a:pPr algn="ctr"/>
            <a:r>
              <a:rPr lang="en-US" sz="840" dirty="0">
                <a:ln w="0"/>
              </a:rPr>
              <a:t>Laughlin AFB, TX 78843</a:t>
            </a:r>
          </a:p>
          <a:p>
            <a:pPr algn="ctr"/>
            <a:endParaRPr lang="en-US" sz="840" dirty="0">
              <a:ln w="0"/>
            </a:endParaRPr>
          </a:p>
          <a:p>
            <a:pPr algn="ctr"/>
            <a:r>
              <a:rPr lang="en-US" sz="1080" b="1" dirty="0">
                <a:ln w="0"/>
                <a:solidFill>
                  <a:schemeClr val="tx2"/>
                </a:solidFill>
              </a:rPr>
              <a:t>Horas de Operacion:</a:t>
            </a:r>
          </a:p>
          <a:p>
            <a:pPr algn="ctr"/>
            <a:r>
              <a:rPr lang="en-US" sz="1000" dirty="0">
                <a:ln w="0"/>
              </a:rPr>
              <a:t>Lunes - Jueves:  0730-1630</a:t>
            </a:r>
          </a:p>
          <a:p>
            <a:pPr algn="ctr"/>
            <a:r>
              <a:rPr lang="en-US" sz="1000" dirty="0">
                <a:ln w="0"/>
              </a:rPr>
              <a:t>Viernes:  0830 – 1630</a:t>
            </a:r>
            <a:r>
              <a:rPr lang="en-US" sz="700" dirty="0">
                <a:ln w="0"/>
                <a:latin typeface="Arial" panose="020B0604020202020204" pitchFamily="34" charset="0"/>
                <a:cs typeface="Arial" panose="020B0604020202020204" pitchFamily="34" charset="0"/>
              </a:rPr>
              <a:t> </a:t>
            </a:r>
            <a:endParaRPr lang="en-US" sz="800" dirty="0">
              <a:ln w="0"/>
              <a:latin typeface="Arial" panose="020B0604020202020204" pitchFamily="34" charset="0"/>
              <a:cs typeface="Arial" panose="020B0604020202020204" pitchFamily="34" charset="0"/>
            </a:endParaRPr>
          </a:p>
        </p:txBody>
      </p:sp>
      <p:sp>
        <p:nvSpPr>
          <p:cNvPr id="17" name="Rectangle 16"/>
          <p:cNvSpPr/>
          <p:nvPr/>
        </p:nvSpPr>
        <p:spPr>
          <a:xfrm>
            <a:off x="1143000" y="312006"/>
            <a:ext cx="7772401" cy="951030"/>
          </a:xfrm>
          <a:prstGeom prst="rect">
            <a:avLst/>
          </a:prstGeom>
          <a:solidFill>
            <a:srgbClr val="002060"/>
          </a:solidFill>
        </p:spPr>
        <p:txBody>
          <a:bodyPr wrap="square" lIns="27433" tIns="13716" rIns="27433" bIns="13716">
            <a:spAutoFit/>
          </a:bodyPr>
          <a:lstStyle/>
          <a:p>
            <a:pPr algn="ctr"/>
            <a:r>
              <a:rPr lang="en-US" sz="2000" b="1" dirty="0" smtClean="0">
                <a:ln w="9525">
                  <a:solidFill>
                    <a:schemeClr val="tx1"/>
                  </a:solidFill>
                  <a:prstDash val="solid"/>
                </a:ln>
                <a:solidFill>
                  <a:srgbClr val="FFC000"/>
                </a:solidFill>
                <a:latin typeface="Arial" panose="020B0604020202020204" pitchFamily="34" charset="0"/>
                <a:cs typeface="Arial" panose="020B0604020202020204" pitchFamily="34" charset="0"/>
              </a:rPr>
              <a:t>2021 </a:t>
            </a:r>
            <a:r>
              <a:rPr lang="es-ES" sz="2000" b="1" dirty="0">
                <a:ln w="9525">
                  <a:solidFill>
                    <a:schemeClr val="tx1"/>
                  </a:solidFill>
                  <a:prstDash val="solid"/>
                </a:ln>
                <a:solidFill>
                  <a:srgbClr val="FFC000"/>
                </a:solidFill>
                <a:latin typeface="Arial" panose="020B0604020202020204" pitchFamily="34" charset="0"/>
                <a:cs typeface="Arial" panose="020B0604020202020204" pitchFamily="34" charset="0"/>
              </a:rPr>
              <a:t>INFORME ANUAL DE CALIDAD DEL AGUA POTABLE</a:t>
            </a:r>
          </a:p>
          <a:p>
            <a:pPr algn="ctr"/>
            <a:r>
              <a:rPr lang="es-ES" sz="2000" b="1" dirty="0">
                <a:ln w="9525">
                  <a:solidFill>
                    <a:schemeClr val="tx1"/>
                  </a:solidFill>
                  <a:prstDash val="solid"/>
                </a:ln>
                <a:solidFill>
                  <a:srgbClr val="FFC000"/>
                </a:solidFill>
                <a:latin typeface="Arial" panose="020B0604020202020204" pitchFamily="34" charset="0"/>
                <a:cs typeface="Arial" panose="020B0604020202020204" pitchFamily="34" charset="0"/>
              </a:rPr>
              <a:t>SISTEMA DE AGUA DE BASE DE LA FUERZA AÉREA LAUGHLIN</a:t>
            </a:r>
            <a:endParaRPr lang="en-US" sz="2000" b="1" dirty="0">
              <a:ln w="9525">
                <a:solidFill>
                  <a:schemeClr val="tx1"/>
                </a:solidFill>
                <a:prstDash val="solid"/>
              </a:ln>
              <a:solidFill>
                <a:srgbClr val="FFC000"/>
              </a:solidFill>
              <a:latin typeface="Arial" panose="020B0604020202020204" pitchFamily="34" charset="0"/>
              <a:cs typeface="Arial" panose="020B0604020202020204" pitchFamily="34" charset="0"/>
            </a:endParaRPr>
          </a:p>
        </p:txBody>
      </p:sp>
      <p:graphicFrame>
        <p:nvGraphicFramePr>
          <p:cNvPr id="15" name="Table 14"/>
          <p:cNvGraphicFramePr>
            <a:graphicFrameLocks noGrp="1"/>
          </p:cNvGraphicFramePr>
          <p:nvPr>
            <p:extLst>
              <p:ext uri="{D42A27DB-BD31-4B8C-83A1-F6EECF244321}">
                <p14:modId xmlns:p14="http://schemas.microsoft.com/office/powerpoint/2010/main" val="3493261888"/>
              </p:ext>
            </p:extLst>
          </p:nvPr>
        </p:nvGraphicFramePr>
        <p:xfrm>
          <a:off x="60005" y="6764209"/>
          <a:ext cx="7406758" cy="643777"/>
        </p:xfrm>
        <a:graphic>
          <a:graphicData uri="http://schemas.openxmlformats.org/drawingml/2006/table">
            <a:tbl>
              <a:tblPr firstRow="1" bandRow="1">
                <a:tableStyleId>{5C22544A-7EE6-4342-B048-85BDC9FD1C3A}</a:tableStyleId>
              </a:tblPr>
              <a:tblGrid>
                <a:gridCol w="1459446">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3532">
                  <a:extLst>
                    <a:ext uri="{9D8B030D-6E8A-4147-A177-3AD203B41FA5}">
                      <a16:colId xmlns:a16="http://schemas.microsoft.com/office/drawing/2014/main" val="20005"/>
                    </a:ext>
                  </a:extLst>
                </a:gridCol>
                <a:gridCol w="720806">
                  <a:extLst>
                    <a:ext uri="{9D8B030D-6E8A-4147-A177-3AD203B41FA5}">
                      <a16:colId xmlns:a16="http://schemas.microsoft.com/office/drawing/2014/main" val="20006"/>
                    </a:ext>
                  </a:extLst>
                </a:gridCol>
                <a:gridCol w="2108374">
                  <a:extLst>
                    <a:ext uri="{9D8B030D-6E8A-4147-A177-3AD203B41FA5}">
                      <a16:colId xmlns:a16="http://schemas.microsoft.com/office/drawing/2014/main" val="20007"/>
                    </a:ext>
                  </a:extLst>
                </a:gridCol>
              </a:tblGrid>
              <a:tr h="173742">
                <a:tc gridSpan="8">
                  <a:txBody>
                    <a:bodyPr/>
                    <a:lstStyle/>
                    <a:p>
                      <a:r>
                        <a:rPr lang="en-US" sz="800" dirty="0" smtClean="0">
                          <a:solidFill>
                            <a:schemeClr val="tx2"/>
                          </a:solidFill>
                          <a:latin typeface="Arial" panose="020B0604020202020204" pitchFamily="34" charset="0"/>
                          <a:cs typeface="Arial" panose="020B0604020202020204" pitchFamily="34" charset="0"/>
                        </a:rPr>
                        <a:t>PFOS/PFOA</a:t>
                      </a:r>
                      <a:endParaRPr lang="en-US" sz="800" dirty="0">
                        <a:solidFill>
                          <a:schemeClr val="tx2"/>
                        </a:solidFill>
                        <a:latin typeface="Arial" panose="020B0604020202020204" pitchFamily="34" charset="0"/>
                        <a:cs typeface="Arial" panose="020B0604020202020204" pitchFamily="34" charset="0"/>
                      </a:endParaRPr>
                    </a:p>
                  </a:txBody>
                  <a:tcPr marL="27433" marR="27433" marT="13716" marB="13716"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195688">
                <a:tc>
                  <a:txBody>
                    <a:bodyPr/>
                    <a:lstStyle/>
                    <a:p>
                      <a:pPr marL="0" marR="0" algn="l">
                        <a:lnSpc>
                          <a:spcPct val="107000"/>
                        </a:lnSpc>
                        <a:spcBef>
                          <a:spcPts val="0"/>
                        </a:spcBef>
                        <a:spcAft>
                          <a:spcPts val="0"/>
                        </a:spcAft>
                        <a:tabLst>
                          <a:tab pos="400050" algn="l"/>
                          <a:tab pos="457200" algn="l"/>
                          <a:tab pos="1314450" algn="r"/>
                        </a:tabLs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Constituyente</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Fecha de Coleccion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Nivel Ma</a:t>
                      </a:r>
                      <a:r>
                        <a:rPr lang="en-US" sz="600" baseline="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s Alto Detectado </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MCLG</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MCL</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algn="ctr">
                        <a:lnSpc>
                          <a:spcPct val="107000"/>
                        </a:lnSpc>
                        <a:spcBef>
                          <a:spcPts val="0"/>
                        </a:spcBef>
                        <a:spcAft>
                          <a:spcPts val="0"/>
                        </a:spcAft>
                      </a:pPr>
                      <a:r>
                        <a:rPr lang="en-US" sz="600" dirty="0" err="1"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Unidades</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40272" rtl="0" eaLnBrk="1" fontAlgn="auto" latinLnBrk="0" hangingPunct="1">
                        <a:lnSpc>
                          <a:spcPct val="107000"/>
                        </a:lnSpc>
                        <a:spcBef>
                          <a:spcPts val="0"/>
                        </a:spcBef>
                        <a:spcAft>
                          <a:spcPts val="0"/>
                        </a:spcAft>
                        <a:buClrTx/>
                        <a:buSzTx/>
                        <a:buFontTx/>
                        <a:buNone/>
                        <a:tabLst/>
                        <a:defRPr/>
                      </a:pPr>
                      <a:r>
                        <a:rPr lang="en-US" sz="600" dirty="0" err="1"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Violacion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40272" rtl="0" eaLnBrk="1" fontAlgn="auto" latinLnBrk="0" hangingPunct="1">
                        <a:lnSpc>
                          <a:spcPct val="107000"/>
                        </a:lnSpc>
                        <a:spcBef>
                          <a:spcPts val="0"/>
                        </a:spcBef>
                        <a:spcAft>
                          <a:spcPts val="0"/>
                        </a:spcAft>
                        <a:buClrTx/>
                        <a:buSzTx/>
                        <a:buFontTx/>
                        <a:buNone/>
                        <a:tabLst>
                          <a:tab pos="400050" algn="l"/>
                          <a:tab pos="457200" algn="l"/>
                          <a:tab pos="1314450" algn="r"/>
                        </a:tabLst>
                        <a:defRPr/>
                      </a:pPr>
                      <a:r>
                        <a:rPr lang="en-US" sz="6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Fuente</a:t>
                      </a:r>
                      <a:r>
                        <a:rPr lang="en-US" sz="6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Probable de </a:t>
                      </a:r>
                      <a:r>
                        <a:rPr lang="en-US" sz="600" baseline="0" dirty="0" err="1" smtClean="0">
                          <a:solidFill>
                            <a:schemeClr val="bg1"/>
                          </a:solidFill>
                          <a:effectLst/>
                          <a:latin typeface="Arial" panose="020B0604020202020204" pitchFamily="34" charset="0"/>
                          <a:ea typeface="Calibri" panose="020F0502020204030204" pitchFamily="34" charset="0"/>
                          <a:cs typeface="Arial" panose="020B0604020202020204" pitchFamily="34" charset="0"/>
                        </a:rPr>
                        <a:t>Contaminacion</a:t>
                      </a:r>
                      <a:endParaRPr lang="en-US" sz="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137164">
                <a:tc>
                  <a:txBody>
                    <a:bodyPr/>
                    <a:lstStyle/>
                    <a:p>
                      <a:pPr marL="0" marR="0" algn="l">
                        <a:lnSpc>
                          <a:spcPct val="107000"/>
                        </a:lnSpc>
                        <a:spcBef>
                          <a:spcPts val="0"/>
                        </a:spcBef>
                        <a:spcAft>
                          <a:spcPts val="0"/>
                        </a:spcAft>
                        <a:tabLst>
                          <a:tab pos="400050" algn="l"/>
                          <a:tab pos="457200" algn="l"/>
                          <a:tab pos="1314450" algn="r"/>
                        </a:tabLst>
                      </a:pPr>
                      <a:r>
                        <a:rPr lang="en-US" sz="600" dirty="0" err="1" smtClean="0">
                          <a:solidFill>
                            <a:srgbClr val="000000"/>
                          </a:solidFill>
                          <a:effectLst/>
                          <a:latin typeface="Arial" panose="020B0604020202020204" pitchFamily="34" charset="0"/>
                          <a:ea typeface="Calibri" panose="020F0502020204030204" pitchFamily="34" charset="0"/>
                          <a:cs typeface="Arial" panose="020B0604020202020204" pitchFamily="34" charset="0"/>
                        </a:rPr>
                        <a:t>Acido</a:t>
                      </a:r>
                      <a:r>
                        <a:rPr lang="en-US" sz="600" baseline="0"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600" baseline="0" dirty="0" err="1" smtClean="0">
                          <a:solidFill>
                            <a:srgbClr val="000000"/>
                          </a:solidFill>
                          <a:effectLst/>
                          <a:latin typeface="Arial" panose="020B0604020202020204" pitchFamily="34" charset="0"/>
                          <a:ea typeface="Calibri" panose="020F0502020204030204" pitchFamily="34" charset="0"/>
                          <a:cs typeface="Arial" panose="020B0604020202020204" pitchFamily="34" charset="0"/>
                        </a:rPr>
                        <a:t>perfluorooctanosulfonico</a:t>
                      </a:r>
                      <a:r>
                        <a:rPr lang="en-US" sz="600" baseline="0"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 (PFOS)</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2021</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&lt;</a:t>
                      </a: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0.2</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2</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ng/L</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tabLst>
                          <a:tab pos="338455" algn="l"/>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Descarga de fabricas y tintorieas</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37164">
                <a:tc>
                  <a:txBody>
                    <a:bodyPr/>
                    <a:lstStyle/>
                    <a:p>
                      <a:pPr marL="0" marR="0" algn="l">
                        <a:lnSpc>
                          <a:spcPct val="107000"/>
                        </a:lnSpc>
                        <a:spcBef>
                          <a:spcPts val="0"/>
                        </a:spcBef>
                        <a:spcAft>
                          <a:spcPts val="0"/>
                        </a:spcAft>
                        <a:tabLst>
                          <a:tab pos="400050" algn="l"/>
                          <a:tab pos="457200" algn="l"/>
                          <a:tab pos="1314450" algn="r"/>
                        </a:tabLst>
                      </a:pPr>
                      <a:r>
                        <a:rPr lang="en-US" sz="600" dirty="0" err="1" smtClean="0">
                          <a:effectLst/>
                          <a:latin typeface="Arial" panose="020B0604020202020204" pitchFamily="34" charset="0"/>
                          <a:ea typeface="Calibri" panose="020F0502020204030204" pitchFamily="34" charset="0"/>
                          <a:cs typeface="Arial" panose="020B0604020202020204" pitchFamily="34" charset="0"/>
                        </a:rPr>
                        <a:t>Acido</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a:t>
                      </a:r>
                      <a:r>
                        <a:rPr lang="en-US" sz="600" baseline="0" dirty="0" err="1" smtClean="0">
                          <a:effectLst/>
                          <a:latin typeface="Arial" panose="020B0604020202020204" pitchFamily="34" charset="0"/>
                          <a:ea typeface="Calibri" panose="020F0502020204030204" pitchFamily="34" charset="0"/>
                          <a:cs typeface="Arial" panose="020B0604020202020204" pitchFamily="34" charset="0"/>
                        </a:rPr>
                        <a:t>perfluorooctanoico</a:t>
                      </a:r>
                      <a:r>
                        <a:rPr lang="en-US" sz="600" baseline="0" dirty="0" smtClean="0">
                          <a:effectLst/>
                          <a:latin typeface="Arial" panose="020B0604020202020204" pitchFamily="34" charset="0"/>
                          <a:ea typeface="Calibri" panose="020F0502020204030204" pitchFamily="34" charset="0"/>
                          <a:cs typeface="Arial" panose="020B0604020202020204" pitchFamily="34" charset="0"/>
                        </a:rPr>
                        <a:t> (PFOA)</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effectLst/>
                          <a:latin typeface="Arial" panose="020B0604020202020204" pitchFamily="34" charset="0"/>
                          <a:ea typeface="Calibri" panose="020F0502020204030204" pitchFamily="34" charset="0"/>
                          <a:cs typeface="Arial" panose="020B0604020202020204" pitchFamily="34" charset="0"/>
                        </a:rPr>
                        <a:t>2021</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&lt;</a:t>
                      </a:r>
                      <a:r>
                        <a:rPr lang="en-US" sz="600" dirty="0" smtClean="0">
                          <a:effectLst/>
                          <a:latin typeface="Arial" panose="020B0604020202020204" pitchFamily="34" charset="0"/>
                          <a:ea typeface="Calibri" panose="020F0502020204030204" pitchFamily="34" charset="0"/>
                          <a:cs typeface="Arial" panose="020B0604020202020204" pitchFamily="34" charset="0"/>
                        </a:rPr>
                        <a:t>0.2</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0</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2</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Ng/L</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400050" algn="l"/>
                          <a:tab pos="457200" algn="l"/>
                          <a:tab pos="1314450" algn="r"/>
                        </a:tabLst>
                      </a:pPr>
                      <a:r>
                        <a:rPr lang="en-US" sz="600" dirty="0">
                          <a:effectLst/>
                          <a:latin typeface="Arial" panose="020B0604020202020204" pitchFamily="34" charset="0"/>
                          <a:ea typeface="Calibri" panose="020F0502020204030204" pitchFamily="34" charset="0"/>
                          <a:cs typeface="Arial" panose="020B0604020202020204" pitchFamily="34" charset="0"/>
                        </a:rPr>
                        <a:t>No</a:t>
                      </a: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00000"/>
                        </a:lnSpc>
                        <a:spcBef>
                          <a:spcPts val="0"/>
                        </a:spcBef>
                        <a:spcAft>
                          <a:spcPts val="0"/>
                        </a:spcAft>
                        <a:tabLst>
                          <a:tab pos="338455" algn="l"/>
                        </a:tabLst>
                      </a:pPr>
                      <a:r>
                        <a:rPr lang="en-US" sz="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Descarga de fabricas y tintorieas</a:t>
                      </a:r>
                      <a:endParaRPr lang="en-US" sz="600" dirty="0">
                        <a:effectLst/>
                        <a:latin typeface="Arial" panose="020B0604020202020204" pitchFamily="34" charset="0"/>
                        <a:ea typeface="Calibri" panose="020F0502020204030204" pitchFamily="34" charset="0"/>
                        <a:cs typeface="Arial" panose="020B0604020202020204" pitchFamily="34" charset="0"/>
                      </a:endParaRPr>
                    </a:p>
                  </a:txBody>
                  <a:tcPr marL="20575" marR="2057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34415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415D0F2D7F4A46A6593B3561FF6B0D" ma:contentTypeVersion="4" ma:contentTypeDescription="Create a new document." ma:contentTypeScope="" ma:versionID="86936dc4c13110c8e97475f5d066c652">
  <xsd:schema xmlns:xsd="http://www.w3.org/2001/XMLSchema" xmlns:xs="http://www.w3.org/2001/XMLSchema" xmlns:p="http://schemas.microsoft.com/office/2006/metadata/properties" xmlns:ns2="bef33d98-e966-4234-91c1-30550bd3f718" targetNamespace="http://schemas.microsoft.com/office/2006/metadata/properties" ma:root="true" ma:fieldsID="126bcdebdb15183aee2e7d7091a8f2fa" ns2:_="">
    <xsd:import namespace="bef33d98-e966-4234-91c1-30550bd3f71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f33d98-e966-4234-91c1-30550bd3f7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2E4433-889B-4331-8D24-67C3C35310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f33d98-e966-4234-91c1-30550bd3f7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58CE16-1F27-4238-A880-4596B6B9064A}">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bef33d98-e966-4234-91c1-30550bd3f718"/>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6B7C59F-9EB0-49A3-A886-AAA4D39E5A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22282</TotalTime>
  <Words>2083</Words>
  <Application>Microsoft Office PowerPoint</Application>
  <PresentationFormat>Custom</PresentationFormat>
  <Paragraphs>304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1295755110A</dc:creator>
  <cp:lastModifiedBy>Ingersoll, William Z Capt USAF 47 MDG (USA)</cp:lastModifiedBy>
  <cp:revision>187</cp:revision>
  <cp:lastPrinted>2016-05-04T18:11:12Z</cp:lastPrinted>
  <dcterms:created xsi:type="dcterms:W3CDTF">2015-07-09T14:00:22Z</dcterms:created>
  <dcterms:modified xsi:type="dcterms:W3CDTF">2022-05-05T14:55:49Z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0x01010093415D0F2D7F4A46A6593B3561FF6B0D</vt:lpwstr>
  </property>
</Properties>
</file>